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38.jpg" ContentType="image/jpg"/>
  <Override PartName="/ppt/media/image39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3" r:id="rId2"/>
    <p:sldMasterId id="2147483665" r:id="rId3"/>
    <p:sldMasterId id="2147483667" r:id="rId4"/>
    <p:sldMasterId id="2147483669" r:id="rId5"/>
    <p:sldMasterId id="2147483648" r:id="rId6"/>
    <p:sldMasterId id="2147483673" r:id="rId7"/>
    <p:sldMasterId id="2147483671" r:id="rId8"/>
  </p:sldMasterIdLst>
  <p:notesMasterIdLst>
    <p:notesMasterId r:id="rId43"/>
  </p:notesMasterIdLst>
  <p:sldIdLst>
    <p:sldId id="263" r:id="rId9"/>
    <p:sldId id="281" r:id="rId10"/>
    <p:sldId id="341" r:id="rId11"/>
    <p:sldId id="306" r:id="rId12"/>
    <p:sldId id="347" r:id="rId13"/>
    <p:sldId id="332" r:id="rId14"/>
    <p:sldId id="308" r:id="rId15"/>
    <p:sldId id="336" r:id="rId16"/>
    <p:sldId id="353" r:id="rId17"/>
    <p:sldId id="334" r:id="rId18"/>
    <p:sldId id="338" r:id="rId19"/>
    <p:sldId id="343" r:id="rId20"/>
    <p:sldId id="356" r:id="rId21"/>
    <p:sldId id="333" r:id="rId22"/>
    <p:sldId id="349" r:id="rId23"/>
    <p:sldId id="352" r:id="rId24"/>
    <p:sldId id="340" r:id="rId25"/>
    <p:sldId id="291" r:id="rId26"/>
    <p:sldId id="357" r:id="rId27"/>
    <p:sldId id="342" r:id="rId28"/>
    <p:sldId id="280" r:id="rId29"/>
    <p:sldId id="279" r:id="rId30"/>
    <p:sldId id="311" r:id="rId31"/>
    <p:sldId id="355" r:id="rId32"/>
    <p:sldId id="350" r:id="rId33"/>
    <p:sldId id="346" r:id="rId34"/>
    <p:sldId id="348" r:id="rId35"/>
    <p:sldId id="358" r:id="rId36"/>
    <p:sldId id="354" r:id="rId37"/>
    <p:sldId id="262" r:id="rId38"/>
    <p:sldId id="312" r:id="rId39"/>
    <p:sldId id="330" r:id="rId40"/>
    <p:sldId id="301" r:id="rId41"/>
    <p:sldId id="313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F4B90"/>
    <a:srgbClr val="556774"/>
    <a:srgbClr val="929BA0"/>
    <a:srgbClr val="FDD400"/>
    <a:srgbClr val="E02136"/>
    <a:srgbClr val="042D56"/>
    <a:srgbClr val="71C4EE"/>
    <a:srgbClr val="11547F"/>
    <a:srgbClr val="FBB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26"/>
    <p:restoredTop sz="88948"/>
  </p:normalViewPr>
  <p:slideViewPr>
    <p:cSldViewPr snapToGrid="0" snapToObjects="1">
      <p:cViewPr varScale="1">
        <p:scale>
          <a:sx n="92" d="100"/>
          <a:sy n="92" d="100"/>
        </p:scale>
        <p:origin x="468" y="-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9F2630-4439-460B-9988-1C9BDE5782E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E6998F6-A5B9-452D-84B2-26B8F255E038}">
      <dgm:prSet phldrT="[Text]"/>
      <dgm:spPr>
        <a:xfrm>
          <a:off x="1838" y="-51420"/>
          <a:ext cx="1927389" cy="3325346"/>
        </a:xfr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Fundamental Research</a:t>
          </a:r>
        </a:p>
      </dgm:t>
    </dgm:pt>
    <dgm:pt modelId="{00CEDABD-3203-4AC7-A7B3-3D7054AB216A}" type="parTrans" cxnId="{1F11EF62-29B8-47BA-BF44-003C0208613A}">
      <dgm:prSet/>
      <dgm:spPr/>
      <dgm:t>
        <a:bodyPr/>
        <a:lstStyle/>
        <a:p>
          <a:endParaRPr lang="en-US"/>
        </a:p>
      </dgm:t>
    </dgm:pt>
    <dgm:pt modelId="{55B23182-0F17-4247-A69A-9DFE8AFB59E3}" type="sibTrans" cxnId="{1F11EF62-29B8-47BA-BF44-003C0208613A}">
      <dgm:prSet/>
      <dgm:spPr/>
      <dgm:t>
        <a:bodyPr/>
        <a:lstStyle/>
        <a:p>
          <a:endParaRPr lang="en-US"/>
        </a:p>
      </dgm:t>
    </dgm:pt>
    <dgm:pt modelId="{ABC1DD6A-BCAE-431E-A5D5-5727FC3D178A}">
      <dgm:prSet phldrT="[Text]"/>
      <dgm:spPr>
        <a:xfrm>
          <a:off x="1987049" y="-51420"/>
          <a:ext cx="1927389" cy="3325346"/>
        </a:xfr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Dual Use (EAR) Restricted Research</a:t>
          </a:r>
        </a:p>
      </dgm:t>
    </dgm:pt>
    <dgm:pt modelId="{DCC9C8F9-C2D3-4A4A-AFFD-9E18EB8FEE6B}" type="parTrans" cxnId="{82BB324A-F16F-41D2-AA07-6642EB10000E}">
      <dgm:prSet/>
      <dgm:spPr/>
      <dgm:t>
        <a:bodyPr/>
        <a:lstStyle/>
        <a:p>
          <a:endParaRPr lang="en-US"/>
        </a:p>
      </dgm:t>
    </dgm:pt>
    <dgm:pt modelId="{09794080-9192-4A6B-97DC-CC9F530D5268}" type="sibTrans" cxnId="{82BB324A-F16F-41D2-AA07-6642EB10000E}">
      <dgm:prSet/>
      <dgm:spPr/>
      <dgm:t>
        <a:bodyPr/>
        <a:lstStyle/>
        <a:p>
          <a:endParaRPr lang="en-US"/>
        </a:p>
      </dgm:t>
    </dgm:pt>
    <dgm:pt modelId="{BEE1201C-F804-402D-9223-106767A71F9B}">
      <dgm:prSet phldrT="[Text]"/>
      <dgm:spPr>
        <a:xfrm>
          <a:off x="3996391" y="0"/>
          <a:ext cx="1927389" cy="3325346"/>
        </a:xfr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Military (ITAR) Restricted Research</a:t>
          </a:r>
        </a:p>
      </dgm:t>
    </dgm:pt>
    <dgm:pt modelId="{088450C3-70E1-4DD1-AE8A-F28ADD3639D7}" type="parTrans" cxnId="{991FEA34-2D52-434D-B3C8-BF20DD09C1C5}">
      <dgm:prSet/>
      <dgm:spPr/>
      <dgm:t>
        <a:bodyPr/>
        <a:lstStyle/>
        <a:p>
          <a:endParaRPr lang="en-US"/>
        </a:p>
      </dgm:t>
    </dgm:pt>
    <dgm:pt modelId="{CDC6A845-F140-4935-9539-93C176019E2A}" type="sibTrans" cxnId="{991FEA34-2D52-434D-B3C8-BF20DD09C1C5}">
      <dgm:prSet/>
      <dgm:spPr/>
      <dgm:t>
        <a:bodyPr/>
        <a:lstStyle/>
        <a:p>
          <a:endParaRPr lang="en-US"/>
        </a:p>
      </dgm:t>
    </dgm:pt>
    <dgm:pt modelId="{40BD6AD6-6ADC-473B-8473-4BDCA8B93F4F}">
      <dgm:prSet phldrT="[Text]"/>
      <dgm:spPr>
        <a:xfrm>
          <a:off x="5957471" y="0"/>
          <a:ext cx="1927389" cy="3325346"/>
        </a:xfr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Classified Restricted Research</a:t>
          </a:r>
        </a:p>
      </dgm:t>
    </dgm:pt>
    <dgm:pt modelId="{4D3D56DC-5BAF-4A18-B9FA-31076E81C973}" type="parTrans" cxnId="{F48F00C6-A746-4534-BB6B-574903ACBB71}">
      <dgm:prSet/>
      <dgm:spPr/>
      <dgm:t>
        <a:bodyPr/>
        <a:lstStyle/>
        <a:p>
          <a:endParaRPr lang="en-US"/>
        </a:p>
      </dgm:t>
    </dgm:pt>
    <dgm:pt modelId="{997B8BBD-289F-4CDD-9507-8C75089003B6}" type="sibTrans" cxnId="{F48F00C6-A746-4534-BB6B-574903ACBB71}">
      <dgm:prSet/>
      <dgm:spPr/>
      <dgm:t>
        <a:bodyPr/>
        <a:lstStyle/>
        <a:p>
          <a:endParaRPr lang="en-US"/>
        </a:p>
      </dgm:t>
    </dgm:pt>
    <dgm:pt modelId="{9E73F5A0-9D7A-4991-B871-C39BC2A37FDD}">
      <dgm:prSet phldrT="[Text]"/>
      <dgm:spPr>
        <a:xfrm>
          <a:off x="1987049" y="-51420"/>
          <a:ext cx="1927389" cy="3325346"/>
        </a:xfr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Nuclear (AFAEA) Restricted Research</a:t>
          </a:r>
        </a:p>
      </dgm:t>
    </dgm:pt>
    <dgm:pt modelId="{3854FAA5-EBE7-43C3-AC97-AD7F5CE1D38A}" type="parTrans" cxnId="{9C8F44DA-0AA9-48AE-82EE-E94D7B097925}">
      <dgm:prSet/>
      <dgm:spPr/>
      <dgm:t>
        <a:bodyPr/>
        <a:lstStyle/>
        <a:p>
          <a:endParaRPr lang="en-US"/>
        </a:p>
      </dgm:t>
    </dgm:pt>
    <dgm:pt modelId="{8A4D3EA3-09D4-4853-B73D-0337F2E314AD}" type="sibTrans" cxnId="{9C8F44DA-0AA9-48AE-82EE-E94D7B097925}">
      <dgm:prSet/>
      <dgm:spPr/>
      <dgm:t>
        <a:bodyPr/>
        <a:lstStyle/>
        <a:p>
          <a:endParaRPr lang="en-US"/>
        </a:p>
      </dgm:t>
    </dgm:pt>
    <dgm:pt modelId="{92ABE0EE-6147-4635-8B58-63654E30172F}" type="pres">
      <dgm:prSet presAssocID="{E89F2630-4439-460B-9988-1C9BDE5782E4}" presName="Name0" presStyleCnt="0">
        <dgm:presLayoutVars>
          <dgm:dir/>
          <dgm:resizeHandles val="exact"/>
        </dgm:presLayoutVars>
      </dgm:prSet>
      <dgm:spPr/>
    </dgm:pt>
    <dgm:pt modelId="{B6A7754D-0CD0-490C-A849-DB13B8A2D8D8}" type="pres">
      <dgm:prSet presAssocID="{E89F2630-4439-460B-9988-1C9BDE5782E4}" presName="fgShape" presStyleLbl="fgShp" presStyleIdx="0" presStyleCnt="1" custScaleX="108696" custScaleY="207902"/>
      <dgm:spPr>
        <a:xfrm>
          <a:off x="85133" y="2339747"/>
          <a:ext cx="7716432" cy="1037019"/>
        </a:xfrm>
        <a:prstGeom prst="leftRightArrow">
          <a:avLst/>
        </a:prstGeom>
        <a:solidFill>
          <a:srgbClr val="ACD433">
            <a:tint val="6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01B1D1B-EEE5-41DD-938B-C84F92DCB4CC}" type="pres">
      <dgm:prSet presAssocID="{E89F2630-4439-460B-9988-1C9BDE5782E4}" presName="linComp" presStyleCnt="0"/>
      <dgm:spPr/>
    </dgm:pt>
    <dgm:pt modelId="{C4D13010-387F-4FD5-B809-BE56A04F7DB9}" type="pres">
      <dgm:prSet presAssocID="{EE6998F6-A5B9-452D-84B2-26B8F255E038}" presName="compNode" presStyleCnt="0"/>
      <dgm:spPr/>
    </dgm:pt>
    <dgm:pt modelId="{B838ADF9-729C-403D-A47A-0756842D1C3B}" type="pres">
      <dgm:prSet presAssocID="{EE6998F6-A5B9-452D-84B2-26B8F255E038}" presName="bkgdShape" presStyleLbl="node1" presStyleIdx="0" presStyleCnt="5"/>
      <dgm:spPr>
        <a:prstGeom prst="roundRect">
          <a:avLst>
            <a:gd name="adj" fmla="val 10000"/>
          </a:avLst>
        </a:prstGeom>
      </dgm:spPr>
    </dgm:pt>
    <dgm:pt modelId="{CB8569D9-647B-4EDE-863B-392227E54715}" type="pres">
      <dgm:prSet presAssocID="{EE6998F6-A5B9-452D-84B2-26B8F255E038}" presName="nodeTx" presStyleLbl="node1" presStyleIdx="0" presStyleCnt="5">
        <dgm:presLayoutVars>
          <dgm:bulletEnabled val="1"/>
        </dgm:presLayoutVars>
      </dgm:prSet>
      <dgm:spPr/>
    </dgm:pt>
    <dgm:pt modelId="{DAD93F35-DDF6-461C-9738-C2B7A2338970}" type="pres">
      <dgm:prSet presAssocID="{EE6998F6-A5B9-452D-84B2-26B8F255E038}" presName="invisiNode" presStyleLbl="node1" presStyleIdx="0" presStyleCnt="5"/>
      <dgm:spPr/>
    </dgm:pt>
    <dgm:pt modelId="{DB043175-C772-44BC-A5D6-B2B72D834B6B}" type="pres">
      <dgm:prSet presAssocID="{EE6998F6-A5B9-452D-84B2-26B8F255E038}" presName="imagNode" presStyleLbl="fgImgPlace1" presStyleIdx="0" presStyleCnt="5"/>
      <dgm:spPr>
        <a:xfrm>
          <a:off x="411863" y="148100"/>
          <a:ext cx="1107340" cy="1107340"/>
        </a:xfrm>
        <a:prstGeom prst="ellipse">
          <a:avLst/>
        </a:prstGeom>
        <a:solidFill>
          <a:srgbClr val="92D05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B50A52-83CB-49CE-9463-BDCA57896362}" type="pres">
      <dgm:prSet presAssocID="{55B23182-0F17-4247-A69A-9DFE8AFB59E3}" presName="sibTrans" presStyleLbl="sibTrans2D1" presStyleIdx="0" presStyleCnt="0"/>
      <dgm:spPr/>
    </dgm:pt>
    <dgm:pt modelId="{4E227771-A0E2-48A7-8786-F66009E56ED7}" type="pres">
      <dgm:prSet presAssocID="{ABC1DD6A-BCAE-431E-A5D5-5727FC3D178A}" presName="compNode" presStyleCnt="0"/>
      <dgm:spPr/>
    </dgm:pt>
    <dgm:pt modelId="{5C7405E2-5751-4DDE-8647-8D907AF1DED7}" type="pres">
      <dgm:prSet presAssocID="{ABC1DD6A-BCAE-431E-A5D5-5727FC3D178A}" presName="bkgdShape" presStyleLbl="node1" presStyleIdx="1" presStyleCnt="5"/>
      <dgm:spPr>
        <a:prstGeom prst="roundRect">
          <a:avLst>
            <a:gd name="adj" fmla="val 10000"/>
          </a:avLst>
        </a:prstGeom>
      </dgm:spPr>
    </dgm:pt>
    <dgm:pt modelId="{21860864-9758-4033-B39A-DF92E767A654}" type="pres">
      <dgm:prSet presAssocID="{ABC1DD6A-BCAE-431E-A5D5-5727FC3D178A}" presName="nodeTx" presStyleLbl="node1" presStyleIdx="1" presStyleCnt="5">
        <dgm:presLayoutVars>
          <dgm:bulletEnabled val="1"/>
        </dgm:presLayoutVars>
      </dgm:prSet>
      <dgm:spPr/>
    </dgm:pt>
    <dgm:pt modelId="{71825752-2D61-46C4-8EDF-F833CE804619}" type="pres">
      <dgm:prSet presAssocID="{ABC1DD6A-BCAE-431E-A5D5-5727FC3D178A}" presName="invisiNode" presStyleLbl="node1" presStyleIdx="1" presStyleCnt="5"/>
      <dgm:spPr/>
    </dgm:pt>
    <dgm:pt modelId="{B05C3A51-E8E0-4BB6-B601-A42CEA9EDEF5}" type="pres">
      <dgm:prSet presAssocID="{ABC1DD6A-BCAE-431E-A5D5-5727FC3D178A}" presName="imagNode" presStyleLbl="fgImgPlace1" presStyleIdx="1" presStyleCnt="5"/>
      <dgm:spPr>
        <a:xfrm>
          <a:off x="2397074" y="148100"/>
          <a:ext cx="1107340" cy="1107340"/>
        </a:xfrm>
        <a:prstGeom prst="ellipse">
          <a:avLst/>
        </a:prstGeom>
        <a:solidFill>
          <a:srgbClr val="FFFD7B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CF70B52-4BC9-4768-911B-3468209259F3}" type="pres">
      <dgm:prSet presAssocID="{09794080-9192-4A6B-97DC-CC9F530D5268}" presName="sibTrans" presStyleLbl="sibTrans2D1" presStyleIdx="0" presStyleCnt="0"/>
      <dgm:spPr/>
    </dgm:pt>
    <dgm:pt modelId="{D4845149-8914-4423-BB0A-55D63B598A1A}" type="pres">
      <dgm:prSet presAssocID="{9E73F5A0-9D7A-4991-B871-C39BC2A37FDD}" presName="compNode" presStyleCnt="0"/>
      <dgm:spPr/>
    </dgm:pt>
    <dgm:pt modelId="{C9BCEE0B-BFDB-4E20-B09E-C3D2724EB8DA}" type="pres">
      <dgm:prSet presAssocID="{9E73F5A0-9D7A-4991-B871-C39BC2A37FDD}" presName="bkgdShape" presStyleLbl="node1" presStyleIdx="2" presStyleCnt="5"/>
      <dgm:spPr/>
    </dgm:pt>
    <dgm:pt modelId="{DF6FCE47-31F8-4DE8-9EC9-6FDD57405B30}" type="pres">
      <dgm:prSet presAssocID="{9E73F5A0-9D7A-4991-B871-C39BC2A37FDD}" presName="nodeTx" presStyleLbl="node1" presStyleIdx="2" presStyleCnt="5">
        <dgm:presLayoutVars>
          <dgm:bulletEnabled val="1"/>
        </dgm:presLayoutVars>
      </dgm:prSet>
      <dgm:spPr/>
    </dgm:pt>
    <dgm:pt modelId="{60A2E169-2563-4AC7-BBA4-9C4D04D4A54E}" type="pres">
      <dgm:prSet presAssocID="{9E73F5A0-9D7A-4991-B871-C39BC2A37FDD}" presName="invisiNode" presStyleLbl="node1" presStyleIdx="2" presStyleCnt="5"/>
      <dgm:spPr/>
    </dgm:pt>
    <dgm:pt modelId="{377C0062-40F8-4946-B241-23D50D97E407}" type="pres">
      <dgm:prSet presAssocID="{9E73F5A0-9D7A-4991-B871-C39BC2A37FDD}" presName="imagNode" presStyleLbl="fgImgPlace1" presStyleIdx="2" presStyleCnt="5"/>
      <dgm:spPr>
        <a:solidFill>
          <a:srgbClr val="FFC000"/>
        </a:solidFill>
      </dgm:spPr>
    </dgm:pt>
    <dgm:pt modelId="{45C7F2F1-C21B-4989-91ED-6ACAF5AD02BA}" type="pres">
      <dgm:prSet presAssocID="{8A4D3EA3-09D4-4853-B73D-0337F2E314AD}" presName="sibTrans" presStyleLbl="sibTrans2D1" presStyleIdx="0" presStyleCnt="0"/>
      <dgm:spPr/>
    </dgm:pt>
    <dgm:pt modelId="{AA2B4941-67F6-4D68-82CC-24B88D343C33}" type="pres">
      <dgm:prSet presAssocID="{BEE1201C-F804-402D-9223-106767A71F9B}" presName="compNode" presStyleCnt="0"/>
      <dgm:spPr/>
    </dgm:pt>
    <dgm:pt modelId="{A3136273-7CD8-4BF3-B14F-383441BA0FF6}" type="pres">
      <dgm:prSet presAssocID="{BEE1201C-F804-402D-9223-106767A71F9B}" presName="bkgdShape" presStyleLbl="node1" presStyleIdx="3" presStyleCnt="5" custLinFactNeighborX="1252" custLinFactNeighborY="2019"/>
      <dgm:spPr>
        <a:prstGeom prst="roundRect">
          <a:avLst>
            <a:gd name="adj" fmla="val 10000"/>
          </a:avLst>
        </a:prstGeom>
      </dgm:spPr>
    </dgm:pt>
    <dgm:pt modelId="{AB5070CC-6E8E-4BD5-B133-E189647F5B62}" type="pres">
      <dgm:prSet presAssocID="{BEE1201C-F804-402D-9223-106767A71F9B}" presName="nodeTx" presStyleLbl="node1" presStyleIdx="3" presStyleCnt="5">
        <dgm:presLayoutVars>
          <dgm:bulletEnabled val="1"/>
        </dgm:presLayoutVars>
      </dgm:prSet>
      <dgm:spPr/>
    </dgm:pt>
    <dgm:pt modelId="{6BF474C1-78D6-4312-9956-E557CD05E6D7}" type="pres">
      <dgm:prSet presAssocID="{BEE1201C-F804-402D-9223-106767A71F9B}" presName="invisiNode" presStyleLbl="node1" presStyleIdx="3" presStyleCnt="5"/>
      <dgm:spPr/>
    </dgm:pt>
    <dgm:pt modelId="{020B1D27-A628-4A90-B6D1-A10C8F6A3DD3}" type="pres">
      <dgm:prSet presAssocID="{BEE1201C-F804-402D-9223-106767A71F9B}" presName="imagNode" presStyleLbl="fgImgPlace1" presStyleIdx="3" presStyleCnt="5" custLinFactNeighborX="1288" custLinFactNeighborY="1932"/>
      <dgm:spPr>
        <a:xfrm>
          <a:off x="4396547" y="169493"/>
          <a:ext cx="1107340" cy="1107340"/>
        </a:xfrm>
        <a:prstGeom prst="ellipse">
          <a:avLst/>
        </a:prstGeom>
        <a:solidFill>
          <a:srgbClr val="FF660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AB22098-519C-47CF-878C-C7A0D74983B8}" type="pres">
      <dgm:prSet presAssocID="{CDC6A845-F140-4935-9539-93C176019E2A}" presName="sibTrans" presStyleLbl="sibTrans2D1" presStyleIdx="0" presStyleCnt="0"/>
      <dgm:spPr/>
    </dgm:pt>
    <dgm:pt modelId="{DAA1E664-572B-4CAF-8B75-F55312D8125F}" type="pres">
      <dgm:prSet presAssocID="{40BD6AD6-6ADC-473B-8473-4BDCA8B93F4F}" presName="compNode" presStyleCnt="0"/>
      <dgm:spPr/>
    </dgm:pt>
    <dgm:pt modelId="{F2B390FB-3B36-483F-B2B1-AA3343B9AA58}" type="pres">
      <dgm:prSet presAssocID="{40BD6AD6-6ADC-473B-8473-4BDCA8B93F4F}" presName="bkgdShape" presStyleLbl="node1" presStyleIdx="4" presStyleCnt="5" custLinFactNeighborY="5236"/>
      <dgm:spPr>
        <a:prstGeom prst="roundRect">
          <a:avLst>
            <a:gd name="adj" fmla="val 10000"/>
          </a:avLst>
        </a:prstGeom>
      </dgm:spPr>
    </dgm:pt>
    <dgm:pt modelId="{13A7C756-EFFF-423F-951B-9D6E14E59F83}" type="pres">
      <dgm:prSet presAssocID="{40BD6AD6-6ADC-473B-8473-4BDCA8B93F4F}" presName="nodeTx" presStyleLbl="node1" presStyleIdx="4" presStyleCnt="5">
        <dgm:presLayoutVars>
          <dgm:bulletEnabled val="1"/>
        </dgm:presLayoutVars>
      </dgm:prSet>
      <dgm:spPr/>
    </dgm:pt>
    <dgm:pt modelId="{1AD605A5-67E9-478D-A2B1-1D76374C6586}" type="pres">
      <dgm:prSet presAssocID="{40BD6AD6-6ADC-473B-8473-4BDCA8B93F4F}" presName="invisiNode" presStyleLbl="node1" presStyleIdx="4" presStyleCnt="5"/>
      <dgm:spPr/>
    </dgm:pt>
    <dgm:pt modelId="{B0AB7620-59C3-4528-BD7A-4CF96FE5D46A}" type="pres">
      <dgm:prSet presAssocID="{40BD6AD6-6ADC-473B-8473-4BDCA8B93F4F}" presName="imagNode" presStyleLbl="fgImgPlace1" presStyleIdx="4" presStyleCnt="5"/>
      <dgm:spPr>
        <a:xfrm>
          <a:off x="6367496" y="148100"/>
          <a:ext cx="1107340" cy="1107340"/>
        </a:xfrm>
        <a:prstGeom prst="ellipse">
          <a:avLst/>
        </a:prstGeom>
        <a:solidFill>
          <a:srgbClr val="C0000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83530E10-3FF9-4674-AB9A-118926AAFDB0}" type="presOf" srcId="{09794080-9192-4A6B-97DC-CC9F530D5268}" destId="{DCF70B52-4BC9-4768-911B-3468209259F3}" srcOrd="0" destOrd="0" presId="urn:microsoft.com/office/officeart/2005/8/layout/hList7"/>
    <dgm:cxn modelId="{CCBAC92F-A6AE-474A-B372-E097F4C29893}" type="presOf" srcId="{9E73F5A0-9D7A-4991-B871-C39BC2A37FDD}" destId="{DF6FCE47-31F8-4DE8-9EC9-6FDD57405B30}" srcOrd="1" destOrd="0" presId="urn:microsoft.com/office/officeart/2005/8/layout/hList7"/>
    <dgm:cxn modelId="{991FEA34-2D52-434D-B3C8-BF20DD09C1C5}" srcId="{E89F2630-4439-460B-9988-1C9BDE5782E4}" destId="{BEE1201C-F804-402D-9223-106767A71F9B}" srcOrd="3" destOrd="0" parTransId="{088450C3-70E1-4DD1-AE8A-F28ADD3639D7}" sibTransId="{CDC6A845-F140-4935-9539-93C176019E2A}"/>
    <dgm:cxn modelId="{06640F61-A532-402D-BCBF-B45D77580105}" type="presOf" srcId="{ABC1DD6A-BCAE-431E-A5D5-5727FC3D178A}" destId="{21860864-9758-4033-B39A-DF92E767A654}" srcOrd="1" destOrd="0" presId="urn:microsoft.com/office/officeart/2005/8/layout/hList7"/>
    <dgm:cxn modelId="{6DB01462-265E-47B0-B2E7-5444EFBF7E3D}" type="presOf" srcId="{ABC1DD6A-BCAE-431E-A5D5-5727FC3D178A}" destId="{5C7405E2-5751-4DDE-8647-8D907AF1DED7}" srcOrd="0" destOrd="0" presId="urn:microsoft.com/office/officeart/2005/8/layout/hList7"/>
    <dgm:cxn modelId="{1F11EF62-29B8-47BA-BF44-003C0208613A}" srcId="{E89F2630-4439-460B-9988-1C9BDE5782E4}" destId="{EE6998F6-A5B9-452D-84B2-26B8F255E038}" srcOrd="0" destOrd="0" parTransId="{00CEDABD-3203-4AC7-A7B3-3D7054AB216A}" sibTransId="{55B23182-0F17-4247-A69A-9DFE8AFB59E3}"/>
    <dgm:cxn modelId="{82BB324A-F16F-41D2-AA07-6642EB10000E}" srcId="{E89F2630-4439-460B-9988-1C9BDE5782E4}" destId="{ABC1DD6A-BCAE-431E-A5D5-5727FC3D178A}" srcOrd="1" destOrd="0" parTransId="{DCC9C8F9-C2D3-4A4A-AFFD-9E18EB8FEE6B}" sibTransId="{09794080-9192-4A6B-97DC-CC9F530D5268}"/>
    <dgm:cxn modelId="{88EA3356-3DF0-484D-ADFC-AA997A513C19}" type="presOf" srcId="{8A4D3EA3-09D4-4853-B73D-0337F2E314AD}" destId="{45C7F2F1-C21B-4989-91ED-6ACAF5AD02BA}" srcOrd="0" destOrd="0" presId="urn:microsoft.com/office/officeart/2005/8/layout/hList7"/>
    <dgm:cxn modelId="{F3EE30B3-DF01-422A-AFE2-299D8C4A2C6D}" type="presOf" srcId="{E89F2630-4439-460B-9988-1C9BDE5782E4}" destId="{92ABE0EE-6147-4635-8B58-63654E30172F}" srcOrd="0" destOrd="0" presId="urn:microsoft.com/office/officeart/2005/8/layout/hList7"/>
    <dgm:cxn modelId="{13D1C9B8-4AFA-486C-84E5-51FBD796CB3B}" type="presOf" srcId="{EE6998F6-A5B9-452D-84B2-26B8F255E038}" destId="{CB8569D9-647B-4EDE-863B-392227E54715}" srcOrd="1" destOrd="0" presId="urn:microsoft.com/office/officeart/2005/8/layout/hList7"/>
    <dgm:cxn modelId="{370234C0-9A22-4E33-8E8A-50142BB3E0D3}" type="presOf" srcId="{40BD6AD6-6ADC-473B-8473-4BDCA8B93F4F}" destId="{F2B390FB-3B36-483F-B2B1-AA3343B9AA58}" srcOrd="0" destOrd="0" presId="urn:microsoft.com/office/officeart/2005/8/layout/hList7"/>
    <dgm:cxn modelId="{F48F00C6-A746-4534-BB6B-574903ACBB71}" srcId="{E89F2630-4439-460B-9988-1C9BDE5782E4}" destId="{40BD6AD6-6ADC-473B-8473-4BDCA8B93F4F}" srcOrd="4" destOrd="0" parTransId="{4D3D56DC-5BAF-4A18-B9FA-31076E81C973}" sibTransId="{997B8BBD-289F-4CDD-9507-8C75089003B6}"/>
    <dgm:cxn modelId="{1B64CCCA-2B31-4319-BCF3-F97AAC5E4AE5}" type="presOf" srcId="{CDC6A845-F140-4935-9539-93C176019E2A}" destId="{3AB22098-519C-47CF-878C-C7A0D74983B8}" srcOrd="0" destOrd="0" presId="urn:microsoft.com/office/officeart/2005/8/layout/hList7"/>
    <dgm:cxn modelId="{F2A19ACC-84A2-4889-B626-AABCB06AE92F}" type="presOf" srcId="{40BD6AD6-6ADC-473B-8473-4BDCA8B93F4F}" destId="{13A7C756-EFFF-423F-951B-9D6E14E59F83}" srcOrd="1" destOrd="0" presId="urn:microsoft.com/office/officeart/2005/8/layout/hList7"/>
    <dgm:cxn modelId="{3DF7B0D7-C90E-4F9B-9322-B51A21B44BCA}" type="presOf" srcId="{BEE1201C-F804-402D-9223-106767A71F9B}" destId="{A3136273-7CD8-4BF3-B14F-383441BA0FF6}" srcOrd="0" destOrd="0" presId="urn:microsoft.com/office/officeart/2005/8/layout/hList7"/>
    <dgm:cxn modelId="{9C8F44DA-0AA9-48AE-82EE-E94D7B097925}" srcId="{E89F2630-4439-460B-9988-1C9BDE5782E4}" destId="{9E73F5A0-9D7A-4991-B871-C39BC2A37FDD}" srcOrd="2" destOrd="0" parTransId="{3854FAA5-EBE7-43C3-AC97-AD7F5CE1D38A}" sibTransId="{8A4D3EA3-09D4-4853-B73D-0337F2E314AD}"/>
    <dgm:cxn modelId="{20885DE1-553E-4119-9D2E-3BF904AF2A4E}" type="presOf" srcId="{EE6998F6-A5B9-452D-84B2-26B8F255E038}" destId="{B838ADF9-729C-403D-A47A-0756842D1C3B}" srcOrd="0" destOrd="0" presId="urn:microsoft.com/office/officeart/2005/8/layout/hList7"/>
    <dgm:cxn modelId="{9C5304E3-DD33-41A3-B9BD-90CCE228D2A2}" type="presOf" srcId="{55B23182-0F17-4247-A69A-9DFE8AFB59E3}" destId="{B9B50A52-83CB-49CE-9463-BDCA57896362}" srcOrd="0" destOrd="0" presId="urn:microsoft.com/office/officeart/2005/8/layout/hList7"/>
    <dgm:cxn modelId="{A07799E9-5425-4DDA-9BBE-D028D0C627C4}" type="presOf" srcId="{9E73F5A0-9D7A-4991-B871-C39BC2A37FDD}" destId="{C9BCEE0B-BFDB-4E20-B09E-C3D2724EB8DA}" srcOrd="0" destOrd="0" presId="urn:microsoft.com/office/officeart/2005/8/layout/hList7"/>
    <dgm:cxn modelId="{265F45F0-4491-4FE3-9492-073BAC6B5BF6}" type="presOf" srcId="{BEE1201C-F804-402D-9223-106767A71F9B}" destId="{AB5070CC-6E8E-4BD5-B133-E189647F5B62}" srcOrd="1" destOrd="0" presId="urn:microsoft.com/office/officeart/2005/8/layout/hList7"/>
    <dgm:cxn modelId="{0970F840-7AD0-4F62-8F0F-EBC1673C64E4}" type="presParOf" srcId="{92ABE0EE-6147-4635-8B58-63654E30172F}" destId="{B6A7754D-0CD0-490C-A849-DB13B8A2D8D8}" srcOrd="0" destOrd="0" presId="urn:microsoft.com/office/officeart/2005/8/layout/hList7"/>
    <dgm:cxn modelId="{1315B509-C721-4915-9A35-69CC9DBF9987}" type="presParOf" srcId="{92ABE0EE-6147-4635-8B58-63654E30172F}" destId="{301B1D1B-EEE5-41DD-938B-C84F92DCB4CC}" srcOrd="1" destOrd="0" presId="urn:microsoft.com/office/officeart/2005/8/layout/hList7"/>
    <dgm:cxn modelId="{964AB06C-E734-4623-AD1E-F1EB6937F160}" type="presParOf" srcId="{301B1D1B-EEE5-41DD-938B-C84F92DCB4CC}" destId="{C4D13010-387F-4FD5-B809-BE56A04F7DB9}" srcOrd="0" destOrd="0" presId="urn:microsoft.com/office/officeart/2005/8/layout/hList7"/>
    <dgm:cxn modelId="{A025E93F-2E67-498D-BCDE-1F56F6AE6B5B}" type="presParOf" srcId="{C4D13010-387F-4FD5-B809-BE56A04F7DB9}" destId="{B838ADF9-729C-403D-A47A-0756842D1C3B}" srcOrd="0" destOrd="0" presId="urn:microsoft.com/office/officeart/2005/8/layout/hList7"/>
    <dgm:cxn modelId="{CBC6531F-19C7-408E-AC49-6B84E0083505}" type="presParOf" srcId="{C4D13010-387F-4FD5-B809-BE56A04F7DB9}" destId="{CB8569D9-647B-4EDE-863B-392227E54715}" srcOrd="1" destOrd="0" presId="urn:microsoft.com/office/officeart/2005/8/layout/hList7"/>
    <dgm:cxn modelId="{3549A987-8700-4007-99DD-BBFE86BF311E}" type="presParOf" srcId="{C4D13010-387F-4FD5-B809-BE56A04F7DB9}" destId="{DAD93F35-DDF6-461C-9738-C2B7A2338970}" srcOrd="2" destOrd="0" presId="urn:microsoft.com/office/officeart/2005/8/layout/hList7"/>
    <dgm:cxn modelId="{7F6380CB-F92D-4993-9F89-18A51F4AA0DA}" type="presParOf" srcId="{C4D13010-387F-4FD5-B809-BE56A04F7DB9}" destId="{DB043175-C772-44BC-A5D6-B2B72D834B6B}" srcOrd="3" destOrd="0" presId="urn:microsoft.com/office/officeart/2005/8/layout/hList7"/>
    <dgm:cxn modelId="{A086E8AD-55FC-40EF-8F49-3165501C9879}" type="presParOf" srcId="{301B1D1B-EEE5-41DD-938B-C84F92DCB4CC}" destId="{B9B50A52-83CB-49CE-9463-BDCA57896362}" srcOrd="1" destOrd="0" presId="urn:microsoft.com/office/officeart/2005/8/layout/hList7"/>
    <dgm:cxn modelId="{B6E5BFD9-3E40-4AC7-95A4-87190598E4C0}" type="presParOf" srcId="{301B1D1B-EEE5-41DD-938B-C84F92DCB4CC}" destId="{4E227771-A0E2-48A7-8786-F66009E56ED7}" srcOrd="2" destOrd="0" presId="urn:microsoft.com/office/officeart/2005/8/layout/hList7"/>
    <dgm:cxn modelId="{2D91E2FD-F043-45EF-B3F5-7E1603F8F417}" type="presParOf" srcId="{4E227771-A0E2-48A7-8786-F66009E56ED7}" destId="{5C7405E2-5751-4DDE-8647-8D907AF1DED7}" srcOrd="0" destOrd="0" presId="urn:microsoft.com/office/officeart/2005/8/layout/hList7"/>
    <dgm:cxn modelId="{4F2F94E2-C710-4104-80EA-4EF083926FFA}" type="presParOf" srcId="{4E227771-A0E2-48A7-8786-F66009E56ED7}" destId="{21860864-9758-4033-B39A-DF92E767A654}" srcOrd="1" destOrd="0" presId="urn:microsoft.com/office/officeart/2005/8/layout/hList7"/>
    <dgm:cxn modelId="{64A7C644-46BA-40BA-A877-F65E4867DCED}" type="presParOf" srcId="{4E227771-A0E2-48A7-8786-F66009E56ED7}" destId="{71825752-2D61-46C4-8EDF-F833CE804619}" srcOrd="2" destOrd="0" presId="urn:microsoft.com/office/officeart/2005/8/layout/hList7"/>
    <dgm:cxn modelId="{D8862508-4BAB-476C-926B-4B7AA76A48F4}" type="presParOf" srcId="{4E227771-A0E2-48A7-8786-F66009E56ED7}" destId="{B05C3A51-E8E0-4BB6-B601-A42CEA9EDEF5}" srcOrd="3" destOrd="0" presId="urn:microsoft.com/office/officeart/2005/8/layout/hList7"/>
    <dgm:cxn modelId="{9C0B386D-F8BA-49E8-8BF0-2FB277AF5F04}" type="presParOf" srcId="{301B1D1B-EEE5-41DD-938B-C84F92DCB4CC}" destId="{DCF70B52-4BC9-4768-911B-3468209259F3}" srcOrd="3" destOrd="0" presId="urn:microsoft.com/office/officeart/2005/8/layout/hList7"/>
    <dgm:cxn modelId="{B8E04F07-D796-4A03-9C37-1A453B8F0B9B}" type="presParOf" srcId="{301B1D1B-EEE5-41DD-938B-C84F92DCB4CC}" destId="{D4845149-8914-4423-BB0A-55D63B598A1A}" srcOrd="4" destOrd="0" presId="urn:microsoft.com/office/officeart/2005/8/layout/hList7"/>
    <dgm:cxn modelId="{24346C51-4B23-4ADE-AA72-AFEBE43EFDBE}" type="presParOf" srcId="{D4845149-8914-4423-BB0A-55D63B598A1A}" destId="{C9BCEE0B-BFDB-4E20-B09E-C3D2724EB8DA}" srcOrd="0" destOrd="0" presId="urn:microsoft.com/office/officeart/2005/8/layout/hList7"/>
    <dgm:cxn modelId="{1596221C-9A8F-49BA-AFB6-442105111FB7}" type="presParOf" srcId="{D4845149-8914-4423-BB0A-55D63B598A1A}" destId="{DF6FCE47-31F8-4DE8-9EC9-6FDD57405B30}" srcOrd="1" destOrd="0" presId="urn:microsoft.com/office/officeart/2005/8/layout/hList7"/>
    <dgm:cxn modelId="{D81852F0-18A8-4A05-9907-790772D5469C}" type="presParOf" srcId="{D4845149-8914-4423-BB0A-55D63B598A1A}" destId="{60A2E169-2563-4AC7-BBA4-9C4D04D4A54E}" srcOrd="2" destOrd="0" presId="urn:microsoft.com/office/officeart/2005/8/layout/hList7"/>
    <dgm:cxn modelId="{9443333B-C891-480D-B0FF-F986BF15A3C7}" type="presParOf" srcId="{D4845149-8914-4423-BB0A-55D63B598A1A}" destId="{377C0062-40F8-4946-B241-23D50D97E407}" srcOrd="3" destOrd="0" presId="urn:microsoft.com/office/officeart/2005/8/layout/hList7"/>
    <dgm:cxn modelId="{B9B34299-60D9-42E2-80A4-F7DAD8AE0590}" type="presParOf" srcId="{301B1D1B-EEE5-41DD-938B-C84F92DCB4CC}" destId="{45C7F2F1-C21B-4989-91ED-6ACAF5AD02BA}" srcOrd="5" destOrd="0" presId="urn:microsoft.com/office/officeart/2005/8/layout/hList7"/>
    <dgm:cxn modelId="{3194B2CF-E583-4440-B50B-E10D93F99239}" type="presParOf" srcId="{301B1D1B-EEE5-41DD-938B-C84F92DCB4CC}" destId="{AA2B4941-67F6-4D68-82CC-24B88D343C33}" srcOrd="6" destOrd="0" presId="urn:microsoft.com/office/officeart/2005/8/layout/hList7"/>
    <dgm:cxn modelId="{8A1E6718-70C1-442B-BF4D-AFF2BD2065F9}" type="presParOf" srcId="{AA2B4941-67F6-4D68-82CC-24B88D343C33}" destId="{A3136273-7CD8-4BF3-B14F-383441BA0FF6}" srcOrd="0" destOrd="0" presId="urn:microsoft.com/office/officeart/2005/8/layout/hList7"/>
    <dgm:cxn modelId="{8B33968D-5CBE-4A3E-9180-8BA4CDE0AEBA}" type="presParOf" srcId="{AA2B4941-67F6-4D68-82CC-24B88D343C33}" destId="{AB5070CC-6E8E-4BD5-B133-E189647F5B62}" srcOrd="1" destOrd="0" presId="urn:microsoft.com/office/officeart/2005/8/layout/hList7"/>
    <dgm:cxn modelId="{63A73080-1FF3-43CB-9C25-E941FAFFB0F1}" type="presParOf" srcId="{AA2B4941-67F6-4D68-82CC-24B88D343C33}" destId="{6BF474C1-78D6-4312-9956-E557CD05E6D7}" srcOrd="2" destOrd="0" presId="urn:microsoft.com/office/officeart/2005/8/layout/hList7"/>
    <dgm:cxn modelId="{ED82653A-1925-4BF6-8B4F-0E0DCD6A0FE3}" type="presParOf" srcId="{AA2B4941-67F6-4D68-82CC-24B88D343C33}" destId="{020B1D27-A628-4A90-B6D1-A10C8F6A3DD3}" srcOrd="3" destOrd="0" presId="urn:microsoft.com/office/officeart/2005/8/layout/hList7"/>
    <dgm:cxn modelId="{7E25AE3C-47C4-404F-84F1-E1C2CE2C7FF4}" type="presParOf" srcId="{301B1D1B-EEE5-41DD-938B-C84F92DCB4CC}" destId="{3AB22098-519C-47CF-878C-C7A0D74983B8}" srcOrd="7" destOrd="0" presId="urn:microsoft.com/office/officeart/2005/8/layout/hList7"/>
    <dgm:cxn modelId="{0DD34DA5-2F46-46F6-96A6-F95AA1A60B87}" type="presParOf" srcId="{301B1D1B-EEE5-41DD-938B-C84F92DCB4CC}" destId="{DAA1E664-572B-4CAF-8B75-F55312D8125F}" srcOrd="8" destOrd="0" presId="urn:microsoft.com/office/officeart/2005/8/layout/hList7"/>
    <dgm:cxn modelId="{ADBAFAB0-DB4A-4095-AD88-433046491B0E}" type="presParOf" srcId="{DAA1E664-572B-4CAF-8B75-F55312D8125F}" destId="{F2B390FB-3B36-483F-B2B1-AA3343B9AA58}" srcOrd="0" destOrd="0" presId="urn:microsoft.com/office/officeart/2005/8/layout/hList7"/>
    <dgm:cxn modelId="{9D039144-064A-4BAE-AC9E-A4B76068AE48}" type="presParOf" srcId="{DAA1E664-572B-4CAF-8B75-F55312D8125F}" destId="{13A7C756-EFFF-423F-951B-9D6E14E59F83}" srcOrd="1" destOrd="0" presId="urn:microsoft.com/office/officeart/2005/8/layout/hList7"/>
    <dgm:cxn modelId="{4C9922CC-EB60-4547-973F-FBBEA4B52CBB}" type="presParOf" srcId="{DAA1E664-572B-4CAF-8B75-F55312D8125F}" destId="{1AD605A5-67E9-478D-A2B1-1D76374C6586}" srcOrd="2" destOrd="0" presId="urn:microsoft.com/office/officeart/2005/8/layout/hList7"/>
    <dgm:cxn modelId="{EB0837A0-648E-4964-BF69-ADE6D7F305DC}" type="presParOf" srcId="{DAA1E664-572B-4CAF-8B75-F55312D8125F}" destId="{B0AB7620-59C3-4528-BD7A-4CF96FE5D46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8ADF9-729C-403D-A47A-0756842D1C3B}">
      <dsp:nvSpPr>
        <dsp:cNvPr id="0" name=""/>
        <dsp:cNvSpPr/>
      </dsp:nvSpPr>
      <dsp:spPr>
        <a:xfrm>
          <a:off x="0" y="-51420"/>
          <a:ext cx="1350722" cy="3325346"/>
        </a:xfrm>
        <a:prstGeom prst="roundRect">
          <a:avLst>
            <a:gd name="adj" fmla="val 10000"/>
          </a:avLst>
        </a:prstGeo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Fundamental Research</a:t>
          </a:r>
        </a:p>
      </dsp:txBody>
      <dsp:txXfrm>
        <a:off x="0" y="1278717"/>
        <a:ext cx="1350722" cy="1330138"/>
      </dsp:txXfrm>
    </dsp:sp>
    <dsp:sp modelId="{DB043175-C772-44BC-A5D6-B2B72D834B6B}">
      <dsp:nvSpPr>
        <dsp:cNvPr id="0" name=""/>
        <dsp:cNvSpPr/>
      </dsp:nvSpPr>
      <dsp:spPr>
        <a:xfrm>
          <a:off x="121691" y="148100"/>
          <a:ext cx="1107340" cy="1107340"/>
        </a:xfrm>
        <a:prstGeom prst="ellipse">
          <a:avLst/>
        </a:prstGeom>
        <a:solidFill>
          <a:srgbClr val="92D05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405E2-5751-4DDE-8647-8D907AF1DED7}">
      <dsp:nvSpPr>
        <dsp:cNvPr id="0" name=""/>
        <dsp:cNvSpPr/>
      </dsp:nvSpPr>
      <dsp:spPr>
        <a:xfrm>
          <a:off x="1391244" y="-51420"/>
          <a:ext cx="1350722" cy="3325346"/>
        </a:xfrm>
        <a:prstGeom prst="roundRect">
          <a:avLst>
            <a:gd name="adj" fmla="val 10000"/>
          </a:avLst>
        </a:prstGeo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Dual Use (EAR) Restricted Research</a:t>
          </a:r>
        </a:p>
      </dsp:txBody>
      <dsp:txXfrm>
        <a:off x="1391244" y="1278717"/>
        <a:ext cx="1350722" cy="1330138"/>
      </dsp:txXfrm>
    </dsp:sp>
    <dsp:sp modelId="{B05C3A51-E8E0-4BB6-B601-A42CEA9EDEF5}">
      <dsp:nvSpPr>
        <dsp:cNvPr id="0" name=""/>
        <dsp:cNvSpPr/>
      </dsp:nvSpPr>
      <dsp:spPr>
        <a:xfrm>
          <a:off x="1512935" y="148100"/>
          <a:ext cx="1107340" cy="1107340"/>
        </a:xfrm>
        <a:prstGeom prst="ellipse">
          <a:avLst/>
        </a:prstGeom>
        <a:solidFill>
          <a:srgbClr val="FFFD7B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CEE0B-BFDB-4E20-B09E-C3D2724EB8DA}">
      <dsp:nvSpPr>
        <dsp:cNvPr id="0" name=""/>
        <dsp:cNvSpPr/>
      </dsp:nvSpPr>
      <dsp:spPr>
        <a:xfrm>
          <a:off x="2782489" y="-51420"/>
          <a:ext cx="1350722" cy="3325346"/>
        </a:xfrm>
        <a:prstGeom prst="roundRect">
          <a:avLst>
            <a:gd name="adj" fmla="val 10000"/>
          </a:avLst>
        </a:prstGeo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Nuclear (AFAEA) Restricted Research</a:t>
          </a:r>
        </a:p>
      </dsp:txBody>
      <dsp:txXfrm>
        <a:off x="2782489" y="1278717"/>
        <a:ext cx="1350722" cy="1330138"/>
      </dsp:txXfrm>
    </dsp:sp>
    <dsp:sp modelId="{377C0062-40F8-4946-B241-23D50D97E407}">
      <dsp:nvSpPr>
        <dsp:cNvPr id="0" name=""/>
        <dsp:cNvSpPr/>
      </dsp:nvSpPr>
      <dsp:spPr>
        <a:xfrm>
          <a:off x="2904180" y="148100"/>
          <a:ext cx="1107340" cy="110734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36273-7CD8-4BF3-B14F-383441BA0FF6}">
      <dsp:nvSpPr>
        <dsp:cNvPr id="0" name=""/>
        <dsp:cNvSpPr/>
      </dsp:nvSpPr>
      <dsp:spPr>
        <a:xfrm>
          <a:off x="4190644" y="0"/>
          <a:ext cx="1350722" cy="3325346"/>
        </a:xfrm>
        <a:prstGeom prst="roundRect">
          <a:avLst>
            <a:gd name="adj" fmla="val 10000"/>
          </a:avLst>
        </a:prstGeo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Military (ITAR) Restricted Research</a:t>
          </a:r>
        </a:p>
      </dsp:txBody>
      <dsp:txXfrm>
        <a:off x="4190644" y="1330138"/>
        <a:ext cx="1350722" cy="1330138"/>
      </dsp:txXfrm>
    </dsp:sp>
    <dsp:sp modelId="{020B1D27-A628-4A90-B6D1-A10C8F6A3DD3}">
      <dsp:nvSpPr>
        <dsp:cNvPr id="0" name=""/>
        <dsp:cNvSpPr/>
      </dsp:nvSpPr>
      <dsp:spPr>
        <a:xfrm>
          <a:off x="4309687" y="169493"/>
          <a:ext cx="1107340" cy="1107340"/>
        </a:xfrm>
        <a:prstGeom prst="ellipse">
          <a:avLst/>
        </a:prstGeom>
        <a:solidFill>
          <a:srgbClr val="FF660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390FB-3B36-483F-B2B1-AA3343B9AA58}">
      <dsp:nvSpPr>
        <dsp:cNvPr id="0" name=""/>
        <dsp:cNvSpPr/>
      </dsp:nvSpPr>
      <dsp:spPr>
        <a:xfrm>
          <a:off x="5564978" y="0"/>
          <a:ext cx="1350722" cy="3325346"/>
        </a:xfrm>
        <a:prstGeom prst="roundRect">
          <a:avLst>
            <a:gd name="adj" fmla="val 10000"/>
          </a:avLst>
        </a:prstGeom>
        <a:solidFill>
          <a:srgbClr val="5AA0F5">
            <a:lumMod val="60000"/>
            <a:lumOff val="4000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/>
              </a:solidFill>
              <a:latin typeface="Century Gothic" panose="020B0502020202020204"/>
              <a:ea typeface="+mn-ea"/>
              <a:cs typeface="+mn-cs"/>
            </a:rPr>
            <a:t>Classified Restricted Research</a:t>
          </a:r>
        </a:p>
      </dsp:txBody>
      <dsp:txXfrm>
        <a:off x="5564978" y="1330138"/>
        <a:ext cx="1350722" cy="1330138"/>
      </dsp:txXfrm>
    </dsp:sp>
    <dsp:sp modelId="{B0AB7620-59C3-4528-BD7A-4CF96FE5D46A}">
      <dsp:nvSpPr>
        <dsp:cNvPr id="0" name=""/>
        <dsp:cNvSpPr/>
      </dsp:nvSpPr>
      <dsp:spPr>
        <a:xfrm>
          <a:off x="5686669" y="148100"/>
          <a:ext cx="1107340" cy="1107340"/>
        </a:xfrm>
        <a:prstGeom prst="ellipse">
          <a:avLst/>
        </a:prstGeom>
        <a:solidFill>
          <a:srgbClr val="C0000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7754D-0CD0-490C-A849-DB13B8A2D8D8}">
      <dsp:nvSpPr>
        <dsp:cNvPr id="0" name=""/>
        <dsp:cNvSpPr/>
      </dsp:nvSpPr>
      <dsp:spPr>
        <a:xfrm>
          <a:off x="-11" y="2339747"/>
          <a:ext cx="6915723" cy="1037019"/>
        </a:xfrm>
        <a:prstGeom prst="leftRightArrow">
          <a:avLst/>
        </a:prstGeom>
        <a:solidFill>
          <a:srgbClr val="ACD433">
            <a:tint val="6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C5CA73-55BB-2940-B9C8-258CF110B1D8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7F4A3D-92C9-274C-AB2F-66BCB5D8AA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9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4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99EC7-D647-7210-1BAC-3FFFB5856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7323C-6C05-BDA6-F112-CA8DD8FC3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57BFD-3D6A-E6B2-37DB-809DB6D58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5EAC7-0C15-4121-3DE5-B9BCF50235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07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25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5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28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0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398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05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62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icons</a:t>
            </a:r>
            <a:r>
              <a:rPr lang="en-US" baseline="0" dirty="0"/>
              <a:t> available at: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14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07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52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52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65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icons</a:t>
            </a:r>
            <a:r>
              <a:rPr lang="en-US" baseline="0" dirty="0"/>
              <a:t> available at: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8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23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12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19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icons</a:t>
            </a:r>
            <a:r>
              <a:rPr lang="en-US" baseline="0" dirty="0"/>
              <a:t> available at: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39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B68B6-1C5A-0B51-7B8A-825017ED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A30CF-3B4C-A0CF-2A21-D26CD0EAC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FD0039-743B-FB47-D6CD-BF2DEEE80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A05A5-C1B3-1FD4-C707-99A77EC89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B5B3B-5E1B-B445-9F70-3B0C20C2E9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156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B5B3B-5E1B-B445-9F70-3B0C20C2E9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05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9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30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icons</a:t>
            </a:r>
            <a:r>
              <a:rPr lang="en-US" baseline="0" dirty="0"/>
              <a:t> available at: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26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icons</a:t>
            </a:r>
            <a:r>
              <a:rPr lang="en-US" baseline="0" dirty="0"/>
              <a:t> available at: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F4A3D-92C9-274C-AB2F-66BCB5D8A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92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icons</a:t>
            </a:r>
            <a:r>
              <a:rPr lang="en-US" baseline="0" dirty="0"/>
              <a:t> available at: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871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2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4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01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46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8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24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4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64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31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33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48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9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8" y="-29206"/>
            <a:ext cx="10348912" cy="6900654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195072" y="-81107"/>
            <a:ext cx="5478274" cy="7033662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1929" h="6871447">
                <a:moveTo>
                  <a:pt x="0" y="0"/>
                </a:moveTo>
                <a:lnTo>
                  <a:pt x="5351929" y="0"/>
                </a:lnTo>
                <a:lnTo>
                  <a:pt x="3482788" y="687144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/>
          <p:cNvSpPr/>
          <p:nvPr userDrawn="1"/>
        </p:nvSpPr>
        <p:spPr>
          <a:xfrm>
            <a:off x="1358590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06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4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71" y="-2703133"/>
            <a:ext cx="6377913" cy="9561133"/>
          </a:xfrm>
          <a:prstGeom prst="rect">
            <a:avLst/>
          </a:prstGeom>
        </p:spPr>
      </p:pic>
      <p:sp>
        <p:nvSpPr>
          <p:cNvPr id="18" name="Rectangle 3"/>
          <p:cNvSpPr/>
          <p:nvPr userDrawn="1"/>
        </p:nvSpPr>
        <p:spPr>
          <a:xfrm>
            <a:off x="-12582" y="-14288"/>
            <a:ext cx="7853319" cy="6886577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0 w 5351929"/>
              <a:gd name="connsiteY0" fmla="*/ 0 h 6886575"/>
              <a:gd name="connsiteX1" fmla="*/ 5351929 w 5351929"/>
              <a:gd name="connsiteY1" fmla="*/ 0 h 6886575"/>
              <a:gd name="connsiteX2" fmla="*/ 3482788 w 5351929"/>
              <a:gd name="connsiteY2" fmla="*/ 6871447 h 6886575"/>
              <a:gd name="connsiteX3" fmla="*/ 0 w 5351929"/>
              <a:gd name="connsiteY3" fmla="*/ 6886575 h 6886575"/>
              <a:gd name="connsiteX4" fmla="*/ 0 w 5351929"/>
              <a:gd name="connsiteY4" fmla="*/ 0 h 6886575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1871662 w 7223591"/>
              <a:gd name="connsiteY0" fmla="*/ 0 h 6872288"/>
              <a:gd name="connsiteX1" fmla="*/ 7223591 w 7223591"/>
              <a:gd name="connsiteY1" fmla="*/ 0 h 6872288"/>
              <a:gd name="connsiteX2" fmla="*/ 5354450 w 7223591"/>
              <a:gd name="connsiteY2" fmla="*/ 6871447 h 6872288"/>
              <a:gd name="connsiteX3" fmla="*/ 0 w 7223591"/>
              <a:gd name="connsiteY3" fmla="*/ 6872288 h 6872288"/>
              <a:gd name="connsiteX4" fmla="*/ 1871662 w 7223591"/>
              <a:gd name="connsiteY4" fmla="*/ 0 h 6872288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1728788 w 8952379"/>
              <a:gd name="connsiteY3" fmla="*/ 6872288 h 6872288"/>
              <a:gd name="connsiteX4" fmla="*/ 0 w 8952379"/>
              <a:gd name="connsiteY4" fmla="*/ 0 h 6872288"/>
              <a:gd name="connsiteX0" fmla="*/ 0 w 8952379"/>
              <a:gd name="connsiteY0" fmla="*/ 0 h 6871447"/>
              <a:gd name="connsiteX1" fmla="*/ 8952379 w 8952379"/>
              <a:gd name="connsiteY1" fmla="*/ 0 h 6871447"/>
              <a:gd name="connsiteX2" fmla="*/ 7083238 w 8952379"/>
              <a:gd name="connsiteY2" fmla="*/ 6871447 h 6871447"/>
              <a:gd name="connsiteX3" fmla="*/ 28575 w 8952379"/>
              <a:gd name="connsiteY3" fmla="*/ 6843713 h 6871447"/>
              <a:gd name="connsiteX4" fmla="*/ 0 w 8952379"/>
              <a:gd name="connsiteY4" fmla="*/ 0 h 6871447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57150 w 8952379"/>
              <a:gd name="connsiteY3" fmla="*/ 6872288 h 6872288"/>
              <a:gd name="connsiteX4" fmla="*/ 0 w 8952379"/>
              <a:gd name="connsiteY4" fmla="*/ 0 h 6872288"/>
              <a:gd name="connsiteX0" fmla="*/ 1776936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776936 w 8895229"/>
              <a:gd name="connsiteY4" fmla="*/ 14288 h 6872288"/>
              <a:gd name="connsiteX0" fmla="*/ 1080268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080268 w 8895229"/>
              <a:gd name="connsiteY4" fmla="*/ 14288 h 6872288"/>
              <a:gd name="connsiteX0" fmla="*/ 0 w 7814961"/>
              <a:gd name="connsiteY0" fmla="*/ 14288 h 6872288"/>
              <a:gd name="connsiteX1" fmla="*/ 7814961 w 7814961"/>
              <a:gd name="connsiteY1" fmla="*/ 0 h 6872288"/>
              <a:gd name="connsiteX2" fmla="*/ 5945820 w 7814961"/>
              <a:gd name="connsiteY2" fmla="*/ 6871447 h 6872288"/>
              <a:gd name="connsiteX3" fmla="*/ 199327 w 7814961"/>
              <a:gd name="connsiteY3" fmla="*/ 6872288 h 6872288"/>
              <a:gd name="connsiteX4" fmla="*/ 0 w 7814961"/>
              <a:gd name="connsiteY4" fmla="*/ 14288 h 6872288"/>
              <a:gd name="connsiteX0" fmla="*/ 0 w 7814961"/>
              <a:gd name="connsiteY0" fmla="*/ 14288 h 6886576"/>
              <a:gd name="connsiteX1" fmla="*/ 7814961 w 7814961"/>
              <a:gd name="connsiteY1" fmla="*/ 0 h 6886576"/>
              <a:gd name="connsiteX2" fmla="*/ 5945820 w 7814961"/>
              <a:gd name="connsiteY2" fmla="*/ 6871447 h 6886576"/>
              <a:gd name="connsiteX3" fmla="*/ 278 w 7814961"/>
              <a:gd name="connsiteY3" fmla="*/ 6886576 h 6886576"/>
              <a:gd name="connsiteX4" fmla="*/ 0 w 7814961"/>
              <a:gd name="connsiteY4" fmla="*/ 14288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961" h="6886576">
                <a:moveTo>
                  <a:pt x="0" y="14288"/>
                </a:moveTo>
                <a:lnTo>
                  <a:pt x="7814961" y="0"/>
                </a:lnTo>
                <a:lnTo>
                  <a:pt x="5945820" y="6871447"/>
                </a:lnTo>
                <a:lnTo>
                  <a:pt x="278" y="6886576"/>
                </a:lnTo>
                <a:cubicBezTo>
                  <a:pt x="185" y="4595813"/>
                  <a:pt x="93" y="2305051"/>
                  <a:pt x="0" y="142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arallelogram 18"/>
          <p:cNvSpPr/>
          <p:nvPr userDrawn="1"/>
        </p:nvSpPr>
        <p:spPr>
          <a:xfrm>
            <a:off x="5869371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sp>
        <p:nvSpPr>
          <p:cNvPr id="22" name="Parallelogram 28"/>
          <p:cNvSpPr/>
          <p:nvPr userDrawn="1"/>
        </p:nvSpPr>
        <p:spPr>
          <a:xfrm>
            <a:off x="965048" y="-65861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Parallelogram 28"/>
          <p:cNvSpPr/>
          <p:nvPr userDrawn="1"/>
        </p:nvSpPr>
        <p:spPr>
          <a:xfrm>
            <a:off x="5915857" y="-379658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Parallelogram 28"/>
          <p:cNvSpPr/>
          <p:nvPr userDrawn="1"/>
        </p:nvSpPr>
        <p:spPr>
          <a:xfrm>
            <a:off x="3329067" y="6275336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03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82" y="-118535"/>
            <a:ext cx="7918259" cy="11870267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13713" y="-14288"/>
            <a:ext cx="9267449" cy="6886577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0 w 5351929"/>
              <a:gd name="connsiteY0" fmla="*/ 0 h 6886575"/>
              <a:gd name="connsiteX1" fmla="*/ 5351929 w 5351929"/>
              <a:gd name="connsiteY1" fmla="*/ 0 h 6886575"/>
              <a:gd name="connsiteX2" fmla="*/ 3482788 w 5351929"/>
              <a:gd name="connsiteY2" fmla="*/ 6871447 h 6886575"/>
              <a:gd name="connsiteX3" fmla="*/ 0 w 5351929"/>
              <a:gd name="connsiteY3" fmla="*/ 6886575 h 6886575"/>
              <a:gd name="connsiteX4" fmla="*/ 0 w 5351929"/>
              <a:gd name="connsiteY4" fmla="*/ 0 h 6886575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1871662 w 7223591"/>
              <a:gd name="connsiteY0" fmla="*/ 0 h 6872288"/>
              <a:gd name="connsiteX1" fmla="*/ 7223591 w 7223591"/>
              <a:gd name="connsiteY1" fmla="*/ 0 h 6872288"/>
              <a:gd name="connsiteX2" fmla="*/ 5354450 w 7223591"/>
              <a:gd name="connsiteY2" fmla="*/ 6871447 h 6872288"/>
              <a:gd name="connsiteX3" fmla="*/ 0 w 7223591"/>
              <a:gd name="connsiteY3" fmla="*/ 6872288 h 6872288"/>
              <a:gd name="connsiteX4" fmla="*/ 1871662 w 7223591"/>
              <a:gd name="connsiteY4" fmla="*/ 0 h 6872288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1728788 w 8952379"/>
              <a:gd name="connsiteY3" fmla="*/ 6872288 h 6872288"/>
              <a:gd name="connsiteX4" fmla="*/ 0 w 8952379"/>
              <a:gd name="connsiteY4" fmla="*/ 0 h 6872288"/>
              <a:gd name="connsiteX0" fmla="*/ 0 w 8952379"/>
              <a:gd name="connsiteY0" fmla="*/ 0 h 6871447"/>
              <a:gd name="connsiteX1" fmla="*/ 8952379 w 8952379"/>
              <a:gd name="connsiteY1" fmla="*/ 0 h 6871447"/>
              <a:gd name="connsiteX2" fmla="*/ 7083238 w 8952379"/>
              <a:gd name="connsiteY2" fmla="*/ 6871447 h 6871447"/>
              <a:gd name="connsiteX3" fmla="*/ 28575 w 8952379"/>
              <a:gd name="connsiteY3" fmla="*/ 6843713 h 6871447"/>
              <a:gd name="connsiteX4" fmla="*/ 0 w 8952379"/>
              <a:gd name="connsiteY4" fmla="*/ 0 h 6871447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57150 w 8952379"/>
              <a:gd name="connsiteY3" fmla="*/ 6872288 h 6872288"/>
              <a:gd name="connsiteX4" fmla="*/ 0 w 8952379"/>
              <a:gd name="connsiteY4" fmla="*/ 0 h 6872288"/>
              <a:gd name="connsiteX0" fmla="*/ 1776936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776936 w 8895229"/>
              <a:gd name="connsiteY4" fmla="*/ 14288 h 6872288"/>
              <a:gd name="connsiteX0" fmla="*/ 1080268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080268 w 8895229"/>
              <a:gd name="connsiteY4" fmla="*/ 14288 h 6872288"/>
              <a:gd name="connsiteX0" fmla="*/ 0 w 7814961"/>
              <a:gd name="connsiteY0" fmla="*/ 14288 h 6872288"/>
              <a:gd name="connsiteX1" fmla="*/ 7814961 w 7814961"/>
              <a:gd name="connsiteY1" fmla="*/ 0 h 6872288"/>
              <a:gd name="connsiteX2" fmla="*/ 5945820 w 7814961"/>
              <a:gd name="connsiteY2" fmla="*/ 6871447 h 6872288"/>
              <a:gd name="connsiteX3" fmla="*/ 199327 w 7814961"/>
              <a:gd name="connsiteY3" fmla="*/ 6872288 h 6872288"/>
              <a:gd name="connsiteX4" fmla="*/ 0 w 7814961"/>
              <a:gd name="connsiteY4" fmla="*/ 14288 h 6872288"/>
              <a:gd name="connsiteX0" fmla="*/ 0 w 7814961"/>
              <a:gd name="connsiteY0" fmla="*/ 14288 h 6886576"/>
              <a:gd name="connsiteX1" fmla="*/ 7814961 w 7814961"/>
              <a:gd name="connsiteY1" fmla="*/ 0 h 6886576"/>
              <a:gd name="connsiteX2" fmla="*/ 5945820 w 7814961"/>
              <a:gd name="connsiteY2" fmla="*/ 6871447 h 6886576"/>
              <a:gd name="connsiteX3" fmla="*/ 278 w 7814961"/>
              <a:gd name="connsiteY3" fmla="*/ 6886576 h 6886576"/>
              <a:gd name="connsiteX4" fmla="*/ 0 w 7814961"/>
              <a:gd name="connsiteY4" fmla="*/ 14288 h 6886576"/>
              <a:gd name="connsiteX0" fmla="*/ 0 w 9222185"/>
              <a:gd name="connsiteY0" fmla="*/ 14288 h 6886576"/>
              <a:gd name="connsiteX1" fmla="*/ 9222185 w 9222185"/>
              <a:gd name="connsiteY1" fmla="*/ 0 h 6886576"/>
              <a:gd name="connsiteX2" fmla="*/ 7353044 w 9222185"/>
              <a:gd name="connsiteY2" fmla="*/ 6871447 h 6886576"/>
              <a:gd name="connsiteX3" fmla="*/ 1407502 w 9222185"/>
              <a:gd name="connsiteY3" fmla="*/ 6886576 h 6886576"/>
              <a:gd name="connsiteX4" fmla="*/ 0 w 9222185"/>
              <a:gd name="connsiteY4" fmla="*/ 14288 h 6886576"/>
              <a:gd name="connsiteX0" fmla="*/ 0 w 9222185"/>
              <a:gd name="connsiteY0" fmla="*/ 14288 h 6871447"/>
              <a:gd name="connsiteX1" fmla="*/ 9222185 w 9222185"/>
              <a:gd name="connsiteY1" fmla="*/ 0 h 6871447"/>
              <a:gd name="connsiteX2" fmla="*/ 7353044 w 9222185"/>
              <a:gd name="connsiteY2" fmla="*/ 6871447 h 6871447"/>
              <a:gd name="connsiteX3" fmla="*/ 10860 w 9222185"/>
              <a:gd name="connsiteY3" fmla="*/ 6865311 h 6871447"/>
              <a:gd name="connsiteX4" fmla="*/ 0 w 9222185"/>
              <a:gd name="connsiteY4" fmla="*/ 14288 h 6871447"/>
              <a:gd name="connsiteX0" fmla="*/ 0 w 9222185"/>
              <a:gd name="connsiteY0" fmla="*/ 14288 h 6886576"/>
              <a:gd name="connsiteX1" fmla="*/ 9222185 w 9222185"/>
              <a:gd name="connsiteY1" fmla="*/ 0 h 6886576"/>
              <a:gd name="connsiteX2" fmla="*/ 7353044 w 9222185"/>
              <a:gd name="connsiteY2" fmla="*/ 6871447 h 6886576"/>
              <a:gd name="connsiteX3" fmla="*/ 280 w 9222185"/>
              <a:gd name="connsiteY3" fmla="*/ 6886576 h 6886576"/>
              <a:gd name="connsiteX4" fmla="*/ 0 w 9222185"/>
              <a:gd name="connsiteY4" fmla="*/ 14288 h 6886576"/>
              <a:gd name="connsiteX0" fmla="*/ 401786 w 9221906"/>
              <a:gd name="connsiteY0" fmla="*/ 322633 h 6886576"/>
              <a:gd name="connsiteX1" fmla="*/ 9221906 w 9221906"/>
              <a:gd name="connsiteY1" fmla="*/ 0 h 6886576"/>
              <a:gd name="connsiteX2" fmla="*/ 7352765 w 9221906"/>
              <a:gd name="connsiteY2" fmla="*/ 6871447 h 6886576"/>
              <a:gd name="connsiteX3" fmla="*/ 1 w 9221906"/>
              <a:gd name="connsiteY3" fmla="*/ 6886576 h 6886576"/>
              <a:gd name="connsiteX4" fmla="*/ 401786 w 9221906"/>
              <a:gd name="connsiteY4" fmla="*/ 322633 h 6886576"/>
              <a:gd name="connsiteX0" fmla="*/ 0 w 9222184"/>
              <a:gd name="connsiteY0" fmla="*/ 3656 h 6886576"/>
              <a:gd name="connsiteX1" fmla="*/ 9222184 w 9222184"/>
              <a:gd name="connsiteY1" fmla="*/ 0 h 6886576"/>
              <a:gd name="connsiteX2" fmla="*/ 7353043 w 9222184"/>
              <a:gd name="connsiteY2" fmla="*/ 6871447 h 6886576"/>
              <a:gd name="connsiteX3" fmla="*/ 279 w 9222184"/>
              <a:gd name="connsiteY3" fmla="*/ 6886576 h 6886576"/>
              <a:gd name="connsiteX4" fmla="*/ 0 w 9222184"/>
              <a:gd name="connsiteY4" fmla="*/ 365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2184" h="6886576">
                <a:moveTo>
                  <a:pt x="0" y="3656"/>
                </a:moveTo>
                <a:lnTo>
                  <a:pt x="9222184" y="0"/>
                </a:lnTo>
                <a:lnTo>
                  <a:pt x="7353043" y="6871447"/>
                </a:lnTo>
                <a:lnTo>
                  <a:pt x="279" y="6886576"/>
                </a:lnTo>
                <a:cubicBezTo>
                  <a:pt x="186" y="4595813"/>
                  <a:pt x="93" y="2294419"/>
                  <a:pt x="0" y="3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/>
          <p:cNvSpPr/>
          <p:nvPr userDrawn="1"/>
        </p:nvSpPr>
        <p:spPr>
          <a:xfrm>
            <a:off x="5869371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sp>
        <p:nvSpPr>
          <p:cNvPr id="12" name="Parallelogram 28"/>
          <p:cNvSpPr/>
          <p:nvPr userDrawn="1"/>
        </p:nvSpPr>
        <p:spPr>
          <a:xfrm>
            <a:off x="965048" y="-65861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Parallelogram 28"/>
          <p:cNvSpPr/>
          <p:nvPr userDrawn="1"/>
        </p:nvSpPr>
        <p:spPr>
          <a:xfrm>
            <a:off x="5915857" y="-379658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Parallelogram 28"/>
          <p:cNvSpPr/>
          <p:nvPr userDrawn="1"/>
        </p:nvSpPr>
        <p:spPr>
          <a:xfrm>
            <a:off x="3329067" y="6275336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06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12" y="0"/>
            <a:ext cx="10284943" cy="6858000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1879994" y="1"/>
            <a:ext cx="7223591" cy="6872288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0 w 5351929"/>
              <a:gd name="connsiteY0" fmla="*/ 0 h 6886575"/>
              <a:gd name="connsiteX1" fmla="*/ 5351929 w 5351929"/>
              <a:gd name="connsiteY1" fmla="*/ 0 h 6886575"/>
              <a:gd name="connsiteX2" fmla="*/ 3482788 w 5351929"/>
              <a:gd name="connsiteY2" fmla="*/ 6871447 h 6886575"/>
              <a:gd name="connsiteX3" fmla="*/ 0 w 5351929"/>
              <a:gd name="connsiteY3" fmla="*/ 6886575 h 6886575"/>
              <a:gd name="connsiteX4" fmla="*/ 0 w 5351929"/>
              <a:gd name="connsiteY4" fmla="*/ 0 h 6886575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1871662 w 7223591"/>
              <a:gd name="connsiteY0" fmla="*/ 0 h 6872288"/>
              <a:gd name="connsiteX1" fmla="*/ 7223591 w 7223591"/>
              <a:gd name="connsiteY1" fmla="*/ 0 h 6872288"/>
              <a:gd name="connsiteX2" fmla="*/ 5354450 w 7223591"/>
              <a:gd name="connsiteY2" fmla="*/ 6871447 h 6872288"/>
              <a:gd name="connsiteX3" fmla="*/ 0 w 7223591"/>
              <a:gd name="connsiteY3" fmla="*/ 6872288 h 6872288"/>
              <a:gd name="connsiteX4" fmla="*/ 1871662 w 7223591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3591" h="6872288">
                <a:moveTo>
                  <a:pt x="1871662" y="0"/>
                </a:moveTo>
                <a:lnTo>
                  <a:pt x="7223591" y="0"/>
                </a:lnTo>
                <a:lnTo>
                  <a:pt x="5354450" y="6871447"/>
                </a:lnTo>
                <a:lnTo>
                  <a:pt x="0" y="6872288"/>
                </a:lnTo>
                <a:lnTo>
                  <a:pt x="1871662" y="0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>
            <a:off x="1358590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91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7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" y="-636499"/>
            <a:ext cx="12194058" cy="8130998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>
            <a:off x="2362199" y="5556755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Parallelogram 8"/>
          <p:cNvSpPr/>
          <p:nvPr userDrawn="1"/>
        </p:nvSpPr>
        <p:spPr>
          <a:xfrm>
            <a:off x="8826191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Title 17"/>
          <p:cNvSpPr txBox="1">
            <a:spLocks/>
          </p:cNvSpPr>
          <p:nvPr userDrawn="1"/>
        </p:nvSpPr>
        <p:spPr>
          <a:xfrm>
            <a:off x="1234441" y="3105835"/>
            <a:ext cx="9723120" cy="64633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 cap="all" baseline="0">
                <a:solidFill>
                  <a:srgbClr val="0067B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sz="4000" b="0" dirty="0">
              <a:solidFill>
                <a:srgbClr val="E02136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2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91" y="5774930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9" name="Rectangle 7"/>
          <p:cNvSpPr/>
          <p:nvPr userDrawn="1"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28"/>
          <p:cNvSpPr/>
          <p:nvPr userDrawn="1"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46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28"/>
          <p:cNvSpPr/>
          <p:nvPr userDrawn="1"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65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4" y="-1418519"/>
            <a:ext cx="12825482" cy="855203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6330" y="6474671"/>
            <a:ext cx="2608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Icons designed by Madebyoliver from Flaticon.</a:t>
            </a:r>
          </a:p>
        </p:txBody>
      </p:sp>
      <p:sp>
        <p:nvSpPr>
          <p:cNvPr id="9" name="Parallelogram 28"/>
          <p:cNvSpPr/>
          <p:nvPr userDrawn="1"/>
        </p:nvSpPr>
        <p:spPr>
          <a:xfrm>
            <a:off x="5514975" y="-354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Parallelogram 28"/>
          <p:cNvSpPr/>
          <p:nvPr userDrawn="1"/>
        </p:nvSpPr>
        <p:spPr>
          <a:xfrm>
            <a:off x="4953002" y="537810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Parallelogram 28"/>
          <p:cNvSpPr/>
          <p:nvPr userDrawn="1"/>
        </p:nvSpPr>
        <p:spPr>
          <a:xfrm>
            <a:off x="2233614" y="3385123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Parallelogram 28"/>
          <p:cNvSpPr/>
          <p:nvPr userDrawn="1"/>
        </p:nvSpPr>
        <p:spPr>
          <a:xfrm>
            <a:off x="7743827" y="511152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Parallelogram 28"/>
          <p:cNvSpPr/>
          <p:nvPr userDrawn="1"/>
        </p:nvSpPr>
        <p:spPr>
          <a:xfrm>
            <a:off x="8886827" y="487137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01" y="2505047"/>
            <a:ext cx="5692626" cy="19224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08" y="1127222"/>
            <a:ext cx="160934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3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8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" y="4732107"/>
            <a:ext cx="38633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Arial" charset="0"/>
                <a:ea typeface="Gotham Medium" charset="0"/>
                <a:cs typeface="Gotham Medium" charset="0"/>
              </a:rPr>
              <a:t>O</a:t>
            </a:r>
            <a:r>
              <a:rPr lang="en-US" sz="1900" b="1">
                <a:solidFill>
                  <a:schemeClr val="bg1"/>
                </a:solidFill>
                <a:latin typeface="Arial" charset="0"/>
                <a:ea typeface="Gotham Medium" charset="0"/>
                <a:cs typeface="Gotham Medium" charset="0"/>
              </a:rPr>
              <a:t>ffice </a:t>
            </a:r>
            <a:r>
              <a:rPr lang="en-US" sz="1900" b="1" dirty="0">
                <a:solidFill>
                  <a:schemeClr val="bg1"/>
                </a:solidFill>
                <a:latin typeface="Arial" charset="0"/>
                <a:ea typeface="Gotham Medium" charset="0"/>
                <a:cs typeface="Gotham Medium" charset="0"/>
              </a:rPr>
              <a:t>of Global Risk &amp; Security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" charset="0"/>
                <a:ea typeface="Gotham Medium" charset="0"/>
                <a:cs typeface="Gotham Medium" charset="0"/>
              </a:rPr>
              <a:t>GRS@ku.edu</a:t>
            </a:r>
          </a:p>
          <a:p>
            <a:r>
              <a:rPr lang="en-US" sz="1900" b="1" dirty="0">
                <a:solidFill>
                  <a:schemeClr val="bg1"/>
                </a:solidFill>
                <a:latin typeface="Arial" charset="0"/>
                <a:ea typeface="Gotham Medium" charset="0"/>
                <a:cs typeface="Gotham Medium" charset="0"/>
              </a:rPr>
              <a:t>785-864-0821 </a:t>
            </a:r>
          </a:p>
          <a:p>
            <a:endParaRPr lang="en-US" sz="1900" b="1" dirty="0">
              <a:solidFill>
                <a:schemeClr val="bg1"/>
              </a:solidFill>
              <a:latin typeface="Arial" charset="0"/>
              <a:ea typeface="Gotham Medium" charset="0"/>
              <a:cs typeface="Gotham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6429" y="623984"/>
            <a:ext cx="6624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  <a:latin typeface="Arial" charset="0"/>
                <a:ea typeface="Gotham Medium" charset="0"/>
                <a:cs typeface="Gotham Medium" charset="0"/>
              </a:rPr>
              <a:t>PRESENTED BY</a:t>
            </a:r>
          </a:p>
          <a:p>
            <a:r>
              <a:rPr lang="en-US" sz="1500" dirty="0">
                <a:solidFill>
                  <a:srgbClr val="FFFFFF"/>
                </a:solidFill>
                <a:latin typeface="Arial" charset="0"/>
                <a:ea typeface="Gotham Medium" charset="0"/>
                <a:cs typeface="Gotham Medium" charset="0"/>
              </a:rPr>
              <a:t>      Kirk Sampson</a:t>
            </a:r>
          </a:p>
          <a:p>
            <a:r>
              <a:rPr lang="en-US" sz="1500" dirty="0">
                <a:solidFill>
                  <a:srgbClr val="FFFFFF"/>
                </a:solidFill>
                <a:latin typeface="Arial" charset="0"/>
                <a:ea typeface="Gotham Medium" charset="0"/>
                <a:cs typeface="Gotham Medium" charset="0"/>
              </a:rPr>
              <a:t>      Michael Weinkauf</a:t>
            </a:r>
          </a:p>
          <a:p>
            <a:endParaRPr lang="en-US" sz="1500" dirty="0">
              <a:solidFill>
                <a:srgbClr val="FFFFFF"/>
              </a:solidFill>
              <a:latin typeface="Arial" charset="0"/>
              <a:ea typeface="Gotham Medium" charset="0"/>
              <a:cs typeface="Gotham Mediu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4440" y="2124794"/>
            <a:ext cx="1003150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800" i="1" dirty="0">
                <a:solidFill>
                  <a:srgbClr val="FFFFFF"/>
                </a:solidFill>
                <a:latin typeface="Arial" panose="020B0604020202020204" pitchFamily="34" charset="0"/>
                <a:ea typeface="Chronicle Display Light" charset="0"/>
                <a:cs typeface="Arial" panose="020B0604020202020204" pitchFamily="34" charset="0"/>
              </a:rPr>
              <a:t>Research Security and Export Compliance</a:t>
            </a:r>
          </a:p>
        </p:txBody>
      </p:sp>
    </p:spTree>
    <p:extLst>
      <p:ext uri="{BB962C8B-B14F-4D97-AF65-F5344CB8AC3E}">
        <p14:creationId xmlns:p14="http://schemas.microsoft.com/office/powerpoint/2010/main" val="16263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61F1A-F7BD-BA87-AB62-B04A2FED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7BA265-3680-7795-2543-4644F7568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B480D939-6002-C21E-D432-9C4FC1CBCBA3}"/>
              </a:ext>
            </a:extLst>
          </p:cNvPr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584A7-B184-6A02-7584-1E10031349D5}"/>
              </a:ext>
            </a:extLst>
          </p:cNvPr>
          <p:cNvSpPr txBox="1"/>
          <p:nvPr/>
        </p:nvSpPr>
        <p:spPr>
          <a:xfrm>
            <a:off x="1045631" y="460601"/>
            <a:ext cx="571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Areas of Interest / Coordination</a:t>
            </a:r>
            <a:endParaRPr lang="en-US" sz="2800" dirty="0">
              <a:solidFill>
                <a:srgbClr val="FFFFFF"/>
              </a:solidFill>
              <a:latin typeface="Arial Bold" panose="020B0704020202020204" pitchFamily="34" charset="0"/>
              <a:ea typeface="Gotham" charset="0"/>
              <a:cs typeface="Arial Bold" panose="020B0704020202020204" pitchFamily="34" charset="0"/>
            </a:endParaRPr>
          </a:p>
        </p:txBody>
      </p:sp>
      <p:sp>
        <p:nvSpPr>
          <p:cNvPr id="7" name="Parallelogram 28">
            <a:extLst>
              <a:ext uri="{FF2B5EF4-FFF2-40B4-BE49-F238E27FC236}">
                <a16:creationId xmlns:a16="http://schemas.microsoft.com/office/drawing/2014/main" id="{F3DF601D-CF8D-D534-78B2-2810E847605A}"/>
              </a:ext>
            </a:extLst>
          </p:cNvPr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FAA4A13-B1C4-07BB-5952-0AE151004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16" y="1260582"/>
            <a:ext cx="11035439" cy="556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International travel (students, faculty, and staff)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International students (traditional and online)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International hires 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International visitors (affiliates, visiting scholars, etc.)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International purchasing and shipping (customs regulations, international taxes, etc.)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International agreements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Contracts/grants</a:t>
            </a:r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cs typeface="Arial" panose="020B0604020202020204" pitchFamily="34" charset="0"/>
              </a:rPr>
              <a:t>KU-licensed research/patents</a:t>
            </a:r>
          </a:p>
          <a:p>
            <a:pPr marL="0" indent="0">
              <a:buClr>
                <a:schemeClr val="tx1"/>
              </a:buClr>
              <a:buSzPct val="100000"/>
              <a:buNone/>
              <a:defRPr/>
            </a:pPr>
            <a:endParaRPr lang="en-US" altLang="en-US" sz="1900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5275" y="470555"/>
            <a:ext cx="6959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International Collaboration Concerns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436" y="1247794"/>
            <a:ext cx="1097526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Research restrictions:</a:t>
            </a:r>
          </a:p>
          <a:p>
            <a:pPr lvl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rial Bold" panose="020B0704020202020204" pitchFamily="34" charset="0"/>
                <a:ea typeface="Calibri" panose="020F0502020204030204" pitchFamily="34" charset="0"/>
                <a:cs typeface="Arial Bold" panose="020B0704020202020204" pitchFamily="34" charset="0"/>
              </a:rPr>
              <a:t>I</a:t>
            </a:r>
            <a:r>
              <a:rPr lang="en-US" sz="2800" b="1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 Bold" panose="020B0704020202020204" pitchFamily="34" charset="0"/>
              </a:rPr>
              <a:t>nformation subject to any legal restriction on its open distribution, whether export controlled, or other unclassified controlled information</a:t>
            </a:r>
            <a:endParaRPr lang="en-US" altLang="en-US" sz="2800" b="1" dirty="0">
              <a:latin typeface="Arial Bold" panose="020B0704020202020204" pitchFamily="34" charset="0"/>
              <a:ea typeface="MS PGothic" panose="020B0600070205080204" pitchFamily="34" charset="-128"/>
              <a:cs typeface="Arial Bold" panose="020B0704020202020204" pitchFamily="34" charset="0"/>
            </a:endParaRPr>
          </a:p>
          <a:p>
            <a:pPr lvl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rPr>
              <a:t>Access to ITAR or EAR items or technology</a:t>
            </a: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Working with denied/restricted parties</a:t>
            </a:r>
          </a:p>
          <a:p>
            <a:pPr lvl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KU Policy on Restricted Parties: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 will not engage in exports or transactions with such entities or their representatives, employees, or agents</a:t>
            </a:r>
          </a:p>
        </p:txBody>
      </p:sp>
    </p:spTree>
    <p:extLst>
      <p:ext uri="{BB962C8B-B14F-4D97-AF65-F5344CB8AC3E}">
        <p14:creationId xmlns:p14="http://schemas.microsoft.com/office/powerpoint/2010/main" val="18681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7548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Country Restrictions</a:t>
            </a:r>
            <a:endParaRPr lang="en-US" sz="2800" b="1" i="0" dirty="0">
              <a:solidFill>
                <a:srgbClr val="FFFFFF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1CBD21-EDF9-FB46-CC84-A936153903B0}"/>
              </a:ext>
            </a:extLst>
          </p:cNvPr>
          <p:cNvGrpSpPr/>
          <p:nvPr/>
        </p:nvGrpSpPr>
        <p:grpSpPr>
          <a:xfrm>
            <a:off x="766745" y="1006426"/>
            <a:ext cx="5938908" cy="1025326"/>
            <a:chOff x="419257" y="1006426"/>
            <a:chExt cx="5938908" cy="10253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621BA4-DCB3-4192-C8E1-E6BCB583AF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53865" y="1263243"/>
              <a:ext cx="1114177" cy="760806"/>
              <a:chOff x="4691030" y="6121790"/>
              <a:chExt cx="1168701" cy="763233"/>
            </a:xfrm>
            <a:noFill/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D3F90D-BDD6-15DA-1030-ABD2878108F7}"/>
                  </a:ext>
                </a:extLst>
              </p:cNvPr>
              <p:cNvSpPr txBox="1"/>
              <p:nvPr/>
            </p:nvSpPr>
            <p:spPr>
              <a:xfrm>
                <a:off x="4691030" y="6643170"/>
                <a:ext cx="1168701" cy="24185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SYRIA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3343408-95D0-1506-3AEA-8FA90AFCD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3089" y="6121790"/>
                <a:ext cx="1024583" cy="550695"/>
              </a:xfrm>
              <a:prstGeom prst="rect">
                <a:avLst/>
              </a:prstGeom>
              <a:grpFill/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C26642-8A09-74A2-1C4D-515B67BBB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988" y="1255375"/>
              <a:ext cx="1114177" cy="764517"/>
              <a:chOff x="3522329" y="6086534"/>
              <a:chExt cx="1168701" cy="777405"/>
            </a:xfrm>
            <a:noFill/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7455CA-A1E2-09B8-A21F-EF39D9111E69}"/>
                  </a:ext>
                </a:extLst>
              </p:cNvPr>
              <p:cNvSpPr txBox="1"/>
              <p:nvPr/>
            </p:nvSpPr>
            <p:spPr>
              <a:xfrm>
                <a:off x="3522329" y="6618791"/>
                <a:ext cx="1168701" cy="2451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SUDAN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5E41748-A2B5-0A3E-4EE4-525510B3A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1349" y="6086534"/>
                <a:ext cx="1016639" cy="571720"/>
              </a:xfrm>
              <a:prstGeom prst="rect">
                <a:avLst/>
              </a:prstGeom>
              <a:grpFill/>
            </p:spPr>
          </p:pic>
        </p:grp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160FD725-5749-E8F6-19AD-47CC793D563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19257" y="1006426"/>
              <a:ext cx="5751298" cy="39684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Bureau of Industry and Security (BIS) EAR </a:t>
              </a:r>
              <a:r>
                <a:rPr lang="en-US" sz="16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 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Members: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221EFF-2D32-0576-A7B9-849FADFD47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50143" y="1266891"/>
              <a:ext cx="1114177" cy="761865"/>
              <a:chOff x="1184927" y="6115232"/>
              <a:chExt cx="1168701" cy="767237"/>
            </a:xfrm>
            <a:noFill/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4C8957-79BB-833C-6C31-9E590E3F4B99}"/>
                  </a:ext>
                </a:extLst>
              </p:cNvPr>
              <p:cNvSpPr txBox="1"/>
              <p:nvPr/>
            </p:nvSpPr>
            <p:spPr>
              <a:xfrm>
                <a:off x="1184927" y="6639685"/>
                <a:ext cx="1168701" cy="2427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IRAN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21AD889-E2B9-4A56-0229-27FDD8152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7967" y="6115232"/>
                <a:ext cx="1022619" cy="567489"/>
              </a:xfrm>
              <a:prstGeom prst="rect">
                <a:avLst/>
              </a:prstGeom>
              <a:grpFill/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249576-9AB0-C093-83C9-F187D3ABAC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8938" y="1264672"/>
              <a:ext cx="1114177" cy="762220"/>
              <a:chOff x="16226" y="6114196"/>
              <a:chExt cx="1168701" cy="768588"/>
            </a:xfrm>
            <a:noFill/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8087C8-6DD2-D642-6161-680CBE8EA8EF}"/>
                  </a:ext>
                </a:extLst>
              </p:cNvPr>
              <p:cNvSpPr txBox="1"/>
              <p:nvPr/>
            </p:nvSpPr>
            <p:spPr>
              <a:xfrm>
                <a:off x="16226" y="6639686"/>
                <a:ext cx="1168701" cy="24309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CUBA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252FE3E-7882-EE85-0D35-5903B4F4A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266" y="6114196"/>
                <a:ext cx="1022619" cy="567445"/>
              </a:xfrm>
              <a:prstGeom prst="rect">
                <a:avLst/>
              </a:prstGeom>
              <a:grpFill/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4AFD78-9C7A-08C0-199F-D707990A1D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34166" y="1268233"/>
              <a:ext cx="1114177" cy="763519"/>
              <a:chOff x="2369854" y="6097036"/>
              <a:chExt cx="1168701" cy="773551"/>
            </a:xfrm>
            <a:noFill/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41F106-DECC-0707-490C-585669B00CC7}"/>
                  </a:ext>
                </a:extLst>
              </p:cNvPr>
              <p:cNvSpPr txBox="1"/>
              <p:nvPr/>
            </p:nvSpPr>
            <p:spPr>
              <a:xfrm>
                <a:off x="2369854" y="6626335"/>
                <a:ext cx="1168701" cy="24425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N. KOREA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1200224-D318-620B-7B9B-DB9E90498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7777" y="6097036"/>
                <a:ext cx="1022619" cy="571762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2F53F9-4921-1BC1-82AB-2AE4D892AB39}"/>
              </a:ext>
            </a:extLst>
          </p:cNvPr>
          <p:cNvGrpSpPr/>
          <p:nvPr/>
        </p:nvGrpSpPr>
        <p:grpSpPr>
          <a:xfrm>
            <a:off x="766745" y="1932588"/>
            <a:ext cx="4729078" cy="1064227"/>
            <a:chOff x="427155" y="1992548"/>
            <a:chExt cx="4729078" cy="1064227"/>
          </a:xfrm>
        </p:grpSpPr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FD366B3F-72D1-B41E-B8E6-64553A72007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7155" y="1992548"/>
              <a:ext cx="4586834" cy="39684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OFAC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comprehensive sanctioned 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countries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E7E6FE-A36E-3D3D-D76E-BB50F6AF94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42056" y="2293256"/>
              <a:ext cx="1114177" cy="760806"/>
              <a:chOff x="4691030" y="6121790"/>
              <a:chExt cx="1168701" cy="763233"/>
            </a:xfrm>
            <a:noFill/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4B42D21-3516-1C02-0D39-96AFEE8C37DA}"/>
                  </a:ext>
                </a:extLst>
              </p:cNvPr>
              <p:cNvSpPr txBox="1"/>
              <p:nvPr/>
            </p:nvSpPr>
            <p:spPr>
              <a:xfrm>
                <a:off x="4691030" y="6643170"/>
                <a:ext cx="1168701" cy="24185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SYRIA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4C09582-DE02-907C-2B4B-43175A6C2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3089" y="6121790"/>
                <a:ext cx="1024583" cy="550695"/>
              </a:xfrm>
              <a:prstGeom prst="rect">
                <a:avLst/>
              </a:prstGeom>
              <a:grpFill/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D39830-DD25-2FDB-22AC-3F22508F17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38334" y="2293256"/>
              <a:ext cx="1114177" cy="761865"/>
              <a:chOff x="1184927" y="6115232"/>
              <a:chExt cx="1168701" cy="767237"/>
            </a:xfrm>
            <a:noFill/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7EFCEE-FF09-5412-8659-CEF38C6F8C04}"/>
                  </a:ext>
                </a:extLst>
              </p:cNvPr>
              <p:cNvSpPr txBox="1"/>
              <p:nvPr/>
            </p:nvSpPr>
            <p:spPr>
              <a:xfrm>
                <a:off x="1184927" y="6639685"/>
                <a:ext cx="1168701" cy="2427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IRAN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AF58382-B5AB-3CBA-AEB2-03B911496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7967" y="6115232"/>
                <a:ext cx="1022619" cy="567489"/>
              </a:xfrm>
              <a:prstGeom prst="rect">
                <a:avLst/>
              </a:prstGeom>
              <a:grpFill/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5F3131-D4B0-CD86-72CE-4A2EE1B6D8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7129" y="2293256"/>
              <a:ext cx="1114177" cy="762220"/>
              <a:chOff x="16226" y="6114196"/>
              <a:chExt cx="1168701" cy="768588"/>
            </a:xfrm>
            <a:noFill/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C42EB67-D61F-0172-518A-746BB56CB495}"/>
                  </a:ext>
                </a:extLst>
              </p:cNvPr>
              <p:cNvSpPr txBox="1"/>
              <p:nvPr/>
            </p:nvSpPr>
            <p:spPr>
              <a:xfrm>
                <a:off x="16226" y="6639686"/>
                <a:ext cx="1168701" cy="24309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CUBA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04B0592-637F-624C-E6F5-080E54E70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266" y="6114196"/>
                <a:ext cx="1022619" cy="567445"/>
              </a:xfrm>
              <a:prstGeom prst="rect">
                <a:avLst/>
              </a:prstGeom>
              <a:grpFill/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B6C79-D6D5-54AD-A219-8008A2D8A7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77423" y="2293256"/>
              <a:ext cx="1114177" cy="763519"/>
              <a:chOff x="2369854" y="6097036"/>
              <a:chExt cx="1168701" cy="773551"/>
            </a:xfrm>
            <a:noFill/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430FC7-E4A1-67BE-D000-D3AA8C7725AB}"/>
                  </a:ext>
                </a:extLst>
              </p:cNvPr>
              <p:cNvSpPr txBox="1"/>
              <p:nvPr/>
            </p:nvSpPr>
            <p:spPr>
              <a:xfrm>
                <a:off x="2369854" y="6626335"/>
                <a:ext cx="1168701" cy="24425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N. KOREA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0731722-23BA-D095-C030-803D60B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7777" y="6097036"/>
                <a:ext cx="1022619" cy="571762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C5C142-B810-8AFA-1EED-0E6879DC61E1}"/>
              </a:ext>
            </a:extLst>
          </p:cNvPr>
          <p:cNvGrpSpPr/>
          <p:nvPr/>
        </p:nvGrpSpPr>
        <p:grpSpPr>
          <a:xfrm>
            <a:off x="766745" y="3931679"/>
            <a:ext cx="10338390" cy="1102202"/>
            <a:chOff x="332035" y="3977082"/>
            <a:chExt cx="10338390" cy="1102202"/>
          </a:xfrm>
        </p:grpSpPr>
        <p:sp>
          <p:nvSpPr>
            <p:cNvPr id="39" name="Subtitle 2">
              <a:extLst>
                <a:ext uri="{FF2B5EF4-FFF2-40B4-BE49-F238E27FC236}">
                  <a16:creationId xmlns:a16="http://schemas.microsoft.com/office/drawing/2014/main" id="{2E1527D9-D4EC-9FAB-E4F4-7C17EF6C58DC}"/>
                </a:ext>
              </a:extLst>
            </p:cNvPr>
            <p:cNvSpPr txBox="1">
              <a:spLocks/>
            </p:cNvSpPr>
            <p:nvPr/>
          </p:nvSpPr>
          <p:spPr>
            <a:xfrm>
              <a:off x="332035" y="3977082"/>
              <a:ext cx="10338390" cy="1059698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 policy of denial for defense articles/services applies to the following countries </a:t>
              </a:r>
              <a:r>
                <a:rPr lang="en-US" sz="16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exception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0AA7B3A-A8BA-6FCC-AE4D-4F8166D23B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799" y="4238230"/>
              <a:ext cx="836430" cy="768344"/>
              <a:chOff x="31992" y="4018956"/>
              <a:chExt cx="1136709" cy="1061408"/>
            </a:xfrm>
            <a:noFill/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9B0E40B7-1DA6-703F-D887-CDE897A44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441" y="4018956"/>
                <a:ext cx="1048615" cy="609788"/>
              </a:xfrm>
              <a:prstGeom prst="rect">
                <a:avLst/>
              </a:prstGeom>
              <a:grpFill/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8620F17-E00C-05B6-1203-AFCD1B0E5C7E}"/>
                  </a:ext>
                </a:extLst>
              </p:cNvPr>
              <p:cNvSpPr txBox="1"/>
              <p:nvPr/>
            </p:nvSpPr>
            <p:spPr>
              <a:xfrm>
                <a:off x="31992" y="4612678"/>
                <a:ext cx="1136709" cy="4676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AFGHANISTAN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5DA3351-1EC8-A180-A14D-97BC0D958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10811" y="4238230"/>
              <a:ext cx="864066" cy="839083"/>
              <a:chOff x="1100087" y="4017597"/>
              <a:chExt cx="1168701" cy="1317731"/>
            </a:xfrm>
            <a:noFill/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7378DD20-78ED-0473-B65C-59706A6CD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3639" y="4017597"/>
                <a:ext cx="1003619" cy="615733"/>
              </a:xfrm>
              <a:prstGeom prst="rect">
                <a:avLst/>
              </a:prstGeom>
              <a:grpFill/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649DD34-3A2D-2B04-EC75-7496B09103D4}"/>
                  </a:ext>
                </a:extLst>
              </p:cNvPr>
              <p:cNvSpPr txBox="1"/>
              <p:nvPr/>
            </p:nvSpPr>
            <p:spPr>
              <a:xfrm>
                <a:off x="1100087" y="4610310"/>
                <a:ext cx="1168701" cy="72501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CENTRAL AFRICAN REPUBLIC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A45ED28-EBB0-06AF-6C8E-2F6FDCE80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61566" y="4238230"/>
              <a:ext cx="864066" cy="635155"/>
              <a:chOff x="4393469" y="4012204"/>
              <a:chExt cx="1168701" cy="832635"/>
            </a:xfrm>
            <a:noFill/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CF4FFBA-B368-4572-E88D-92CA0C9B7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75255" y="4012204"/>
                <a:ext cx="1012078" cy="600223"/>
              </a:xfrm>
              <a:prstGeom prst="rect">
                <a:avLst/>
              </a:prstGeom>
              <a:grpFill/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B9A6876-F457-1C38-4C26-0F408EE4A4BC}"/>
                  </a:ext>
                </a:extLst>
              </p:cNvPr>
              <p:cNvSpPr txBox="1"/>
              <p:nvPr/>
            </p:nvSpPr>
            <p:spPr>
              <a:xfrm>
                <a:off x="4393469" y="4562410"/>
                <a:ext cx="1168701" cy="2824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ERITREA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EA9A08F-ECE7-E9CD-C74A-AA3994A20B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16832" y="4238230"/>
              <a:ext cx="864066" cy="841054"/>
              <a:chOff x="3286622" y="4042597"/>
              <a:chExt cx="1168701" cy="1331762"/>
            </a:xfrm>
            <a:noFill/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9FECFEF5-124D-73B3-BFC8-86512F0FF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70277" y="4042597"/>
                <a:ext cx="1013231" cy="612403"/>
              </a:xfrm>
              <a:prstGeom prst="rect">
                <a:avLst/>
              </a:prstGeom>
              <a:grpFill/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258CD25-305F-3F77-858F-A679C0FB11EF}"/>
                  </a:ext>
                </a:extLst>
              </p:cNvPr>
              <p:cNvSpPr txBox="1"/>
              <p:nvPr/>
            </p:nvSpPr>
            <p:spPr>
              <a:xfrm>
                <a:off x="3286622" y="4643338"/>
                <a:ext cx="1168701" cy="73102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DEMOCRATIC REPUBLIC OF CONGO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79B1E0-E1D7-DB1D-A410-8811B1AE82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23536" y="4238230"/>
              <a:ext cx="864066" cy="638000"/>
              <a:chOff x="5494539" y="4054206"/>
              <a:chExt cx="1168701" cy="819451"/>
            </a:xfrm>
            <a:noFill/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1B1536A-08E6-8176-863E-7E0F6952B890}"/>
                  </a:ext>
                </a:extLst>
              </p:cNvPr>
              <p:cNvSpPr txBox="1"/>
              <p:nvPr/>
            </p:nvSpPr>
            <p:spPr>
              <a:xfrm>
                <a:off x="5494539" y="4596940"/>
                <a:ext cx="1168701" cy="27671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HAITI</a:t>
                </a: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887CB5B-B18C-C488-2C43-BC23F7EBE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59392" y="4054206"/>
                <a:ext cx="1014130" cy="600248"/>
              </a:xfrm>
              <a:prstGeom prst="rect">
                <a:avLst/>
              </a:prstGeom>
              <a:grpFill/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6AF8ED5-14DA-FA9C-8122-04EB0E8274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5196" y="4238230"/>
              <a:ext cx="864066" cy="635492"/>
              <a:chOff x="6662847" y="4032856"/>
              <a:chExt cx="1040412" cy="834493"/>
            </a:xfrm>
            <a:noFill/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E4EF7C3-F0A5-59C3-F0B1-7C021BA35B1B}"/>
                  </a:ext>
                </a:extLst>
              </p:cNvPr>
              <p:cNvSpPr txBox="1"/>
              <p:nvPr/>
            </p:nvSpPr>
            <p:spPr>
              <a:xfrm>
                <a:off x="6667697" y="4584440"/>
                <a:ext cx="1035562" cy="28290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IRAQ</a:t>
                </a: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6F6975C-E5E5-AA7C-DD33-EDF3F93B2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62847" y="4032856"/>
                <a:ext cx="1018951" cy="592649"/>
              </a:xfrm>
              <a:prstGeom prst="rect">
                <a:avLst/>
              </a:prstGeom>
              <a:grpFill/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46F6150-C85A-F16C-EE53-6D41372C3E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91241" y="4238230"/>
              <a:ext cx="864066" cy="634715"/>
              <a:chOff x="-7206" y="4891576"/>
              <a:chExt cx="1168701" cy="812170"/>
            </a:xfrm>
            <a:noFill/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B6B0CA2-0BB8-DE9A-BEDC-F2BB1BE89817}"/>
                  </a:ext>
                </a:extLst>
              </p:cNvPr>
              <p:cNvSpPr txBox="1"/>
              <p:nvPr/>
            </p:nvSpPr>
            <p:spPr>
              <a:xfrm>
                <a:off x="-7206" y="5428068"/>
                <a:ext cx="1168701" cy="27567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LEBANON</a:t>
                </a: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C40583D-8E97-EE7D-A702-13B8EB16E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040" y="4891576"/>
                <a:ext cx="1014429" cy="585495"/>
              </a:xfrm>
              <a:prstGeom prst="rect">
                <a:avLst/>
              </a:prstGeom>
              <a:grpFill/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BB52B98-9F45-2044-5D76-837E73A350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49606" y="4238230"/>
              <a:ext cx="864066" cy="634219"/>
              <a:chOff x="1096573" y="4872422"/>
              <a:chExt cx="1168701" cy="846658"/>
            </a:xfrm>
            <a:noFill/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254D881-E9E4-01EC-5DC8-AA25C0050B6C}"/>
                  </a:ext>
                </a:extLst>
              </p:cNvPr>
              <p:cNvSpPr txBox="1"/>
              <p:nvPr/>
            </p:nvSpPr>
            <p:spPr>
              <a:xfrm>
                <a:off x="1096573" y="5431471"/>
                <a:ext cx="1168701" cy="28760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LIBYA</a:t>
                </a: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D8FB3C55-0F65-008B-A461-080DEE9A9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5038" y="4872422"/>
                <a:ext cx="1020849" cy="568418"/>
              </a:xfrm>
              <a:prstGeom prst="rect">
                <a:avLst/>
              </a:prstGeom>
              <a:grpFill/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F2F4B39-00EE-174F-4DFE-8F9A20BC72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91466" y="4238230"/>
              <a:ext cx="864066" cy="622570"/>
              <a:chOff x="2194439" y="4885421"/>
              <a:chExt cx="1168701" cy="820940"/>
            </a:xfrm>
            <a:noFill/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E92473C-A403-A29B-D0AD-DA3ACABEC500}"/>
                  </a:ext>
                </a:extLst>
              </p:cNvPr>
              <p:cNvSpPr txBox="1"/>
              <p:nvPr/>
            </p:nvSpPr>
            <p:spPr>
              <a:xfrm>
                <a:off x="2194439" y="5422270"/>
                <a:ext cx="1168701" cy="28409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SOMALIA</a:t>
                </a: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E06683CC-6139-BC11-97F3-E2B8D0582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67430" y="4885421"/>
                <a:ext cx="1027095" cy="576990"/>
              </a:xfrm>
              <a:prstGeom prst="rect">
                <a:avLst/>
              </a:prstGeom>
              <a:grpFill/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0B40974-D54C-E5EA-8231-B6176F8F3D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24397" y="4238230"/>
              <a:ext cx="864066" cy="623271"/>
              <a:chOff x="3522329" y="6093504"/>
              <a:chExt cx="1168701" cy="791079"/>
            </a:xfrm>
            <a:noFill/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A514164-5AF1-83A3-A1A9-3636348F6713}"/>
                  </a:ext>
                </a:extLst>
              </p:cNvPr>
              <p:cNvSpPr txBox="1"/>
              <p:nvPr/>
            </p:nvSpPr>
            <p:spPr>
              <a:xfrm>
                <a:off x="3522329" y="6611133"/>
                <a:ext cx="1168701" cy="2734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SUDAN</a:t>
                </a: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1B594F9-6666-B50F-A12B-36D89CC6C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1349" y="6093504"/>
                <a:ext cx="1016639" cy="565335"/>
              </a:xfrm>
              <a:prstGeom prst="rect">
                <a:avLst/>
              </a:prstGeom>
              <a:grpFill/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AEDFAA8-430D-1EBD-A01A-C9C6BD4FBA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39533" y="4238230"/>
              <a:ext cx="864066" cy="629271"/>
              <a:chOff x="3279782" y="4899972"/>
              <a:chExt cx="1168701" cy="801049"/>
            </a:xfrm>
            <a:noFill/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E5FF2F1-51E9-565E-44BE-9C54E158209D}"/>
                  </a:ext>
                </a:extLst>
              </p:cNvPr>
              <p:cNvSpPr txBox="1"/>
              <p:nvPr/>
            </p:nvSpPr>
            <p:spPr>
              <a:xfrm>
                <a:off x="3279782" y="5426765"/>
                <a:ext cx="1168701" cy="27425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S. SUDAN</a:t>
                </a: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BAE45B0-BEF6-6F28-30B9-45D348B9C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68135" y="4899972"/>
                <a:ext cx="1038851" cy="550881"/>
              </a:xfrm>
              <a:prstGeom prst="rect">
                <a:avLst/>
              </a:prstGeom>
              <a:grpFill/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F65E717-4B6D-E3FB-9DB4-D4881ECE5B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02622" y="4238230"/>
              <a:ext cx="864066" cy="633575"/>
              <a:chOff x="5487333" y="4859512"/>
              <a:chExt cx="1168701" cy="823962"/>
            </a:xfrm>
            <a:noFill/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86F91C5-0FE0-2F99-ABD0-DED17A615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60376" y="4859512"/>
                <a:ext cx="1014058" cy="576726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108596E-4802-37CA-8436-38DC4E2D29B2}"/>
                  </a:ext>
                </a:extLst>
              </p:cNvPr>
              <p:cNvSpPr txBox="1"/>
              <p:nvPr/>
            </p:nvSpPr>
            <p:spPr>
              <a:xfrm>
                <a:off x="5487333" y="5403290"/>
                <a:ext cx="1168701" cy="2801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ZIMBABWE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C46F469-C276-A6B6-4BBE-74251165F8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6864" y="4238230"/>
              <a:ext cx="864064" cy="639608"/>
              <a:chOff x="2177155" y="4047344"/>
              <a:chExt cx="1168698" cy="857799"/>
            </a:xfrm>
            <a:no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8A9F4E9-8714-09C7-0C4F-8EC59D60B9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/>
              <a:srcRect t="9910"/>
              <a:stretch/>
            </p:blipFill>
            <p:spPr>
              <a:xfrm>
                <a:off x="2261327" y="4047344"/>
                <a:ext cx="1044589" cy="607910"/>
              </a:xfrm>
              <a:prstGeom prst="rect">
                <a:avLst/>
              </a:prstGeom>
              <a:grpFill/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1EA68BF-DEBA-5635-ECE2-1C19B7F00F37}"/>
                  </a:ext>
                </a:extLst>
              </p:cNvPr>
              <p:cNvSpPr txBox="1"/>
              <p:nvPr/>
            </p:nvSpPr>
            <p:spPr>
              <a:xfrm>
                <a:off x="2177155" y="4616204"/>
                <a:ext cx="1168698" cy="28893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CYPRUS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B9BA4CF-5F15-E897-E9DC-A011BC447C4B}"/>
              </a:ext>
            </a:extLst>
          </p:cNvPr>
          <p:cNvGrpSpPr/>
          <p:nvPr/>
        </p:nvGrpSpPr>
        <p:grpSpPr>
          <a:xfrm>
            <a:off x="766745" y="2948267"/>
            <a:ext cx="8545279" cy="1099854"/>
            <a:chOff x="377080" y="2933277"/>
            <a:chExt cx="8545279" cy="1099854"/>
          </a:xfrm>
        </p:grpSpPr>
        <p:sp>
          <p:nvSpPr>
            <p:cNvPr id="80" name="Subtitle 2">
              <a:extLst>
                <a:ext uri="{FF2B5EF4-FFF2-40B4-BE49-F238E27FC236}">
                  <a16:creationId xmlns:a16="http://schemas.microsoft.com/office/drawing/2014/main" id="{F328DC4D-5F37-C07A-0D5F-CDC57A1EC76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77080" y="2933277"/>
              <a:ext cx="8545279" cy="64454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Countries having a policy of </a:t>
              </a:r>
              <a:r>
                <a:rPr lang="en-US" sz="16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denial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for defense articles/services: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1A2D3DF-F804-912C-5A58-A5209BE0FAA7}"/>
                </a:ext>
              </a:extLst>
            </p:cNvPr>
            <p:cNvGrpSpPr/>
            <p:nvPr/>
          </p:nvGrpSpPr>
          <p:grpSpPr>
            <a:xfrm>
              <a:off x="453501" y="3201392"/>
              <a:ext cx="7612635" cy="831739"/>
              <a:chOff x="3416937" y="1439497"/>
              <a:chExt cx="7612635" cy="83173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205DF37-2526-5B68-FCEB-6502ACA85F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37794" y="1451133"/>
                <a:ext cx="1114177" cy="761865"/>
                <a:chOff x="1184927" y="6115232"/>
                <a:chExt cx="1168701" cy="767237"/>
              </a:xfrm>
              <a:noFill/>
            </p:grpSpPr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4336158-86A8-AB5A-569D-2D16B9B6C65E}"/>
                    </a:ext>
                  </a:extLst>
                </p:cNvPr>
                <p:cNvSpPr txBox="1"/>
                <p:nvPr/>
              </p:nvSpPr>
              <p:spPr>
                <a:xfrm>
                  <a:off x="1184927" y="6639685"/>
                  <a:ext cx="1168701" cy="24278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IRAN</a:t>
                  </a:r>
                </a:p>
              </p:txBody>
            </p:sp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E6A0798C-D4EF-160C-C8D8-955D9AC82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7967" y="6115232"/>
                  <a:ext cx="1022619" cy="567489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92C288C-9186-5533-B643-9B34BD5AAC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59762" y="1452635"/>
                <a:ext cx="1114177" cy="762220"/>
                <a:chOff x="16226" y="6114196"/>
                <a:chExt cx="1168701" cy="768588"/>
              </a:xfrm>
              <a:noFill/>
            </p:grpSpPr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19172174-1D1C-0454-E58E-39ACE5BC30E2}"/>
                    </a:ext>
                  </a:extLst>
                </p:cNvPr>
                <p:cNvSpPr txBox="1"/>
                <p:nvPr/>
              </p:nvSpPr>
              <p:spPr>
                <a:xfrm>
                  <a:off x="16226" y="6639686"/>
                  <a:ext cx="1168701" cy="24309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CUBA</a:t>
                  </a:r>
                </a:p>
              </p:txBody>
            </p:sp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CE00408C-6FD4-6668-557F-DF547AD31F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9266" y="6114196"/>
                  <a:ext cx="1022619" cy="567445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615A5C1-09C2-B939-56EE-176C71747C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98221" y="1451139"/>
                <a:ext cx="1114177" cy="763519"/>
                <a:chOff x="2369854" y="6097036"/>
                <a:chExt cx="1168701" cy="773551"/>
              </a:xfrm>
              <a:noFill/>
            </p:grpSpPr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B04CF60-193A-4073-0306-87CCBB4F2D73}"/>
                    </a:ext>
                  </a:extLst>
                </p:cNvPr>
                <p:cNvSpPr txBox="1"/>
                <p:nvPr/>
              </p:nvSpPr>
              <p:spPr>
                <a:xfrm>
                  <a:off x="2369854" y="6626335"/>
                  <a:ext cx="1168701" cy="24425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N. KOREA</a:t>
                  </a:r>
                </a:p>
              </p:txBody>
            </p:sp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E86533C6-1C5D-92FB-B209-645D552F53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57777" y="6097036"/>
                  <a:ext cx="1022619" cy="571762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0E7A766F-3221-AEB9-7D47-BFF90D3F09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90587" y="1452642"/>
                <a:ext cx="1114177" cy="760806"/>
                <a:chOff x="4691030" y="6121790"/>
                <a:chExt cx="1168701" cy="763233"/>
              </a:xfrm>
              <a:noFill/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1A60451-89C5-D268-9CB7-F8ADAAADC61D}"/>
                    </a:ext>
                  </a:extLst>
                </p:cNvPr>
                <p:cNvSpPr txBox="1"/>
                <p:nvPr/>
              </p:nvSpPr>
              <p:spPr>
                <a:xfrm>
                  <a:off x="4691030" y="6643170"/>
                  <a:ext cx="1168701" cy="24185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SYRIA</a:t>
                  </a:r>
                </a:p>
              </p:txBody>
            </p:sp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3A7AA38E-FC85-E883-EA3F-493F4C2EC2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63089" y="6121790"/>
                  <a:ext cx="1024583" cy="550695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4C11889-12F8-27EC-9DFB-241E15B58F4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16937" y="1441238"/>
                <a:ext cx="997818" cy="790059"/>
                <a:chOff x="1228220" y="2382599"/>
                <a:chExt cx="1030043" cy="851415"/>
              </a:xfrm>
              <a:noFill/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9A682D9B-2C53-BB20-900B-871E70315F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28220" y="2382599"/>
                  <a:ext cx="1013281" cy="617445"/>
                </a:xfrm>
                <a:prstGeom prst="rect">
                  <a:avLst/>
                </a:prstGeom>
                <a:grpFill/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1E740309-5962-4E0D-7108-277B5A4240E7}"/>
                    </a:ext>
                  </a:extLst>
                </p:cNvPr>
                <p:cNvSpPr txBox="1"/>
                <p:nvPr/>
              </p:nvSpPr>
              <p:spPr>
                <a:xfrm>
                  <a:off x="1232533" y="2977016"/>
                  <a:ext cx="1025730" cy="25699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 Narrow" panose="020B0606020202030204" pitchFamily="34" charset="0"/>
                    </a:rPr>
                    <a:t>BELARUS</a:t>
                  </a: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7C0A8C2-F21A-89FF-1A2A-4DFCB66565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3415" y="1460611"/>
                <a:ext cx="854466" cy="810625"/>
                <a:chOff x="3388134" y="2405665"/>
                <a:chExt cx="1728084" cy="1690129"/>
              </a:xfrm>
              <a:noFill/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F52DDBF3-D089-6906-5945-E0895F22FA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88134" y="2405665"/>
                  <a:ext cx="1728084" cy="1185072"/>
                </a:xfrm>
                <a:prstGeom prst="rect">
                  <a:avLst/>
                </a:prstGeom>
                <a:grpFill/>
              </p:spPr>
            </p:pic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E3EF40EA-37EF-FDCD-EC24-FD36B4E96A93}"/>
                    </a:ext>
                  </a:extLst>
                </p:cNvPr>
                <p:cNvSpPr txBox="1"/>
                <p:nvPr/>
              </p:nvSpPr>
              <p:spPr>
                <a:xfrm>
                  <a:off x="3533599" y="3530801"/>
                  <a:ext cx="1495840" cy="56499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 Narrow" panose="020B0606020202030204" pitchFamily="34" charset="0"/>
                    </a:rPr>
                    <a:t>CHINA</a:t>
                  </a: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A31E100-D3FD-F42D-B52F-C30D682745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78969" y="1452659"/>
                <a:ext cx="1050603" cy="740818"/>
                <a:chOff x="9940114" y="2486174"/>
                <a:chExt cx="1168701" cy="794025"/>
              </a:xfrm>
              <a:noFill/>
            </p:grpSpPr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286AD89B-51A5-535E-91B9-9A5F09BB12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013156" y="2486174"/>
                  <a:ext cx="1016585" cy="591524"/>
                </a:xfrm>
                <a:prstGeom prst="rect">
                  <a:avLst/>
                </a:prstGeom>
                <a:grpFill/>
              </p:spPr>
            </p:pic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F419C69B-210A-ABF1-7E4C-AA67134980EC}"/>
                    </a:ext>
                  </a:extLst>
                </p:cNvPr>
                <p:cNvSpPr txBox="1"/>
                <p:nvPr/>
              </p:nvSpPr>
              <p:spPr>
                <a:xfrm>
                  <a:off x="9940114" y="3036544"/>
                  <a:ext cx="1168701" cy="24365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Arial Narrow" panose="020B0606020202030204" pitchFamily="34" charset="0"/>
                    </a:rPr>
                    <a:t>VENEZUELA</a:t>
                  </a:r>
                </a:p>
              </p:txBody>
            </p:sp>
          </p:grp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1DE0EFE6-09BD-91EC-5E6A-271FEA1BE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8164" y="1439497"/>
                <a:ext cx="886688" cy="59112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821582-C2D5-5A10-6353-71F84AE666B7}"/>
                  </a:ext>
                </a:extLst>
              </p:cNvPr>
              <p:cNvSpPr txBox="1"/>
              <p:nvPr/>
            </p:nvSpPr>
            <p:spPr>
              <a:xfrm>
                <a:off x="4245580" y="1960341"/>
                <a:ext cx="1280160" cy="229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 panose="020B0606020202030204" pitchFamily="34" charset="0"/>
                  </a:rPr>
                  <a:t>BURMA</a:t>
                </a: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34A4441-0BEE-4085-E1DE-FE48A1F7D74C}"/>
              </a:ext>
            </a:extLst>
          </p:cNvPr>
          <p:cNvGrpSpPr/>
          <p:nvPr/>
        </p:nvGrpSpPr>
        <p:grpSpPr>
          <a:xfrm>
            <a:off x="231001" y="4939681"/>
            <a:ext cx="11908557" cy="911893"/>
            <a:chOff x="159496" y="4925672"/>
            <a:chExt cx="11908557" cy="91189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1094DFD-1C45-6812-8441-82C782DD71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44430" y="5242370"/>
              <a:ext cx="985720" cy="539835"/>
              <a:chOff x="3522329" y="6086534"/>
              <a:chExt cx="1168701" cy="809251"/>
            </a:xfrm>
            <a:noFill/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3F1141BF-EA86-7589-E4EC-14017ADFA02F}"/>
                  </a:ext>
                </a:extLst>
              </p:cNvPr>
              <p:cNvSpPr txBox="1"/>
              <p:nvPr/>
            </p:nvSpPr>
            <p:spPr>
              <a:xfrm>
                <a:off x="3522329" y="6618786"/>
                <a:ext cx="1168701" cy="276999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SUDAN</a:t>
                </a:r>
              </a:p>
            </p:txBody>
          </p:sp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D16E9DD8-D6AA-F44A-D523-F245F5BC7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1349" y="6086534"/>
                <a:ext cx="1016639" cy="571720"/>
              </a:xfrm>
              <a:prstGeom prst="rect">
                <a:avLst/>
              </a:prstGeom>
              <a:grpFill/>
            </p:spPr>
          </p:pic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8A33D51-C4DE-D47A-B053-EFABAB6834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9496" y="5245048"/>
              <a:ext cx="892422" cy="541773"/>
              <a:chOff x="1228220" y="2382599"/>
              <a:chExt cx="1030043" cy="851414"/>
            </a:xfrm>
            <a:noFill/>
          </p:grpSpPr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C9A4E90E-6C6D-9F71-0AF4-D551434E0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28220" y="2382599"/>
                <a:ext cx="1013281" cy="617445"/>
              </a:xfrm>
              <a:prstGeom prst="rect">
                <a:avLst/>
              </a:prstGeom>
              <a:grpFill/>
            </p:spPr>
          </p:pic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8CDB0F9-47F0-128B-F47E-D29E92870F71}"/>
                  </a:ext>
                </a:extLst>
              </p:cNvPr>
              <p:cNvSpPr txBox="1"/>
              <p:nvPr/>
            </p:nvSpPr>
            <p:spPr>
              <a:xfrm>
                <a:off x="1232532" y="2977014"/>
                <a:ext cx="1025731" cy="256999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BELARUS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4794639-1FE8-717D-0C1D-83CBEF7A19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27989" y="5250609"/>
              <a:ext cx="985720" cy="586956"/>
              <a:chOff x="1100087" y="4017597"/>
              <a:chExt cx="1168701" cy="1046082"/>
            </a:xfrm>
            <a:noFill/>
          </p:grpSpPr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F3340A35-3ED0-5835-74A6-EA8556163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3639" y="4017597"/>
                <a:ext cx="1003619" cy="615733"/>
              </a:xfrm>
              <a:prstGeom prst="rect">
                <a:avLst/>
              </a:prstGeom>
              <a:grpFill/>
            </p:spPr>
          </p:pic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5EB84C1-4012-0165-6FD5-A84C688547BF}"/>
                  </a:ext>
                </a:extLst>
              </p:cNvPr>
              <p:cNvSpPr txBox="1"/>
              <p:nvPr/>
            </p:nvSpPr>
            <p:spPr>
              <a:xfrm>
                <a:off x="1100087" y="4610311"/>
                <a:ext cx="1168701" cy="453368"/>
              </a:xfrm>
              <a:prstGeom prst="rect">
                <a:avLst/>
              </a:prstGeom>
              <a:grpFill/>
            </p:spPr>
            <p:txBody>
              <a:bodyPr wrap="none" rtlCol="0">
                <a:normAutofit fontScale="77500" lnSpcReduction="20000"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CENTRAL AFRICAN</a:t>
                </a:r>
              </a:p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REPUBLIC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F775BB4-7E7F-8F42-066C-F5B666E6F7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42538" y="5242370"/>
              <a:ext cx="891247" cy="533180"/>
              <a:chOff x="6662847" y="4032856"/>
              <a:chExt cx="1040412" cy="795609"/>
            </a:xfrm>
            <a:noFill/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3F1F82F-7BDE-E09F-8E52-75B9A2BC3BCB}"/>
                  </a:ext>
                </a:extLst>
              </p:cNvPr>
              <p:cNvSpPr txBox="1"/>
              <p:nvPr/>
            </p:nvSpPr>
            <p:spPr>
              <a:xfrm>
                <a:off x="6667696" y="4584442"/>
                <a:ext cx="1035563" cy="244023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IRAQ</a:t>
                </a:r>
              </a:p>
            </p:txBody>
          </p:sp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BD5F9443-BE6B-430E-F12C-99B56DF5F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62847" y="4032856"/>
                <a:ext cx="1018951" cy="592649"/>
              </a:xfrm>
              <a:prstGeom prst="rect">
                <a:avLst/>
              </a:prstGeom>
              <a:grpFill/>
            </p:spPr>
          </p:pic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3F88FC0E-A337-B7D1-777F-2C65F77228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48655" y="5242370"/>
              <a:ext cx="985720" cy="532507"/>
              <a:chOff x="-7206" y="4891576"/>
              <a:chExt cx="1168701" cy="774273"/>
            </a:xfrm>
            <a:noFill/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0FCD1F2B-B04B-E749-DA67-0D003EC07BA5}"/>
                  </a:ext>
                </a:extLst>
              </p:cNvPr>
              <p:cNvSpPr txBox="1"/>
              <p:nvPr/>
            </p:nvSpPr>
            <p:spPr>
              <a:xfrm>
                <a:off x="-7206" y="5428069"/>
                <a:ext cx="1168701" cy="237780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LEBANON</a:t>
                </a:r>
              </a:p>
            </p:txBody>
          </p:sp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D2921B56-7204-49DD-9BD4-5B1B90414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041" y="4891576"/>
                <a:ext cx="1014430" cy="585494"/>
              </a:xfrm>
              <a:prstGeom prst="rect">
                <a:avLst/>
              </a:prstGeom>
              <a:grpFill/>
            </p:spPr>
          </p:pic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65A96B6-4046-55F1-5DE8-BDC8429B13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11955" y="5242370"/>
              <a:ext cx="985720" cy="532075"/>
              <a:chOff x="1096573" y="4872422"/>
              <a:chExt cx="1168701" cy="807117"/>
            </a:xfrm>
            <a:noFill/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0001CA52-8024-990B-7924-337C5306ED1B}"/>
                  </a:ext>
                </a:extLst>
              </p:cNvPr>
              <p:cNvSpPr txBox="1"/>
              <p:nvPr/>
            </p:nvSpPr>
            <p:spPr>
              <a:xfrm>
                <a:off x="1096573" y="5431473"/>
                <a:ext cx="1168701" cy="248066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LIBYA</a:t>
                </a:r>
              </a:p>
            </p:txBody>
          </p:sp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401FE564-5EAE-6702-8C1A-372D438FA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5039" y="4872422"/>
                <a:ext cx="1015966" cy="598616"/>
              </a:xfrm>
              <a:prstGeom prst="rect">
                <a:avLst/>
              </a:prstGeom>
              <a:grpFill/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7999409-A1DD-1396-6226-1EB9D7C59C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65115" y="5242370"/>
              <a:ext cx="894670" cy="526506"/>
              <a:chOff x="4528028" y="2521744"/>
              <a:chExt cx="1023228" cy="755990"/>
            </a:xfrm>
            <a:noFill/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4B2D8726-FB6F-E744-9D2C-5F40377F6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33358" y="2521744"/>
                <a:ext cx="1017898" cy="552630"/>
              </a:xfrm>
              <a:prstGeom prst="rect">
                <a:avLst/>
              </a:prstGeom>
              <a:grpFill/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E2364098-6C1B-1BF3-D0F1-B94F1BC40A60}"/>
                  </a:ext>
                </a:extLst>
              </p:cNvPr>
              <p:cNvSpPr txBox="1"/>
              <p:nvPr/>
            </p:nvSpPr>
            <p:spPr>
              <a:xfrm>
                <a:off x="4528028" y="3042922"/>
                <a:ext cx="1023227" cy="234812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RUSSIA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5E7C178-E3AE-6C92-0D5A-888173996A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8658" y="5242370"/>
              <a:ext cx="985720" cy="525980"/>
              <a:chOff x="2194439" y="4885421"/>
              <a:chExt cx="1168701" cy="779070"/>
            </a:xfrm>
            <a:noFill/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6496738-665B-64ED-305C-25DC6EBDF182}"/>
                  </a:ext>
                </a:extLst>
              </p:cNvPr>
              <p:cNvSpPr txBox="1"/>
              <p:nvPr/>
            </p:nvSpPr>
            <p:spPr>
              <a:xfrm>
                <a:off x="2194439" y="5422270"/>
                <a:ext cx="1168701" cy="242221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SOMALIA</a:t>
                </a:r>
              </a:p>
            </p:txBody>
          </p:sp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003CEBC-2C1E-9B40-E273-702B1619C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67431" y="4885421"/>
                <a:ext cx="994498" cy="576990"/>
              </a:xfrm>
              <a:prstGeom prst="rect">
                <a:avLst/>
              </a:prstGeom>
              <a:grpFill/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2C55F28-C179-BF68-5A4A-81A37E9BB6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84295" y="5242370"/>
              <a:ext cx="985720" cy="527779"/>
              <a:chOff x="3279782" y="4899972"/>
              <a:chExt cx="1168701" cy="763308"/>
            </a:xfrm>
            <a:noFill/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4D72E77-9B57-B577-F566-88F38076D3AB}"/>
                  </a:ext>
                </a:extLst>
              </p:cNvPr>
              <p:cNvSpPr txBox="1"/>
              <p:nvPr/>
            </p:nvSpPr>
            <p:spPr>
              <a:xfrm>
                <a:off x="3279782" y="5426767"/>
                <a:ext cx="1168701" cy="236513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S. SUDAN</a:t>
                </a:r>
              </a:p>
            </p:txBody>
          </p:sp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B877EC84-BF7D-7C62-6ADE-F040EDDEA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68136" y="4899972"/>
                <a:ext cx="1012014" cy="550881"/>
              </a:xfrm>
              <a:prstGeom prst="rect">
                <a:avLst/>
              </a:prstGeom>
              <a:grpFill/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CD527C9-F475-DED6-B35A-276D220F6F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2333" y="5242370"/>
              <a:ext cx="985720" cy="531515"/>
              <a:chOff x="5487333" y="4859512"/>
              <a:chExt cx="1168701" cy="785432"/>
            </a:xfrm>
            <a:noFill/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ABC0483B-E65A-3DA1-C56B-0716384D0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60376" y="4859512"/>
                <a:ext cx="959636" cy="576726"/>
              </a:xfrm>
              <a:prstGeom prst="rect">
                <a:avLst/>
              </a:prstGeom>
              <a:grpFill/>
            </p:spPr>
          </p:pic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666864B-D036-C955-587A-1786A8F7F450}"/>
                  </a:ext>
                </a:extLst>
              </p:cNvPr>
              <p:cNvSpPr txBox="1"/>
              <p:nvPr/>
            </p:nvSpPr>
            <p:spPr>
              <a:xfrm>
                <a:off x="5487333" y="5403286"/>
                <a:ext cx="1168701" cy="241658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ZIMBABWE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5F26AB6-0A55-0916-636C-B62167E0A2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64538" y="5242370"/>
              <a:ext cx="985720" cy="532922"/>
              <a:chOff x="9940114" y="2486174"/>
              <a:chExt cx="1168701" cy="794025"/>
            </a:xfrm>
            <a:noFill/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FBAEEF21-1826-E63B-389E-797F331E3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013156" y="2486174"/>
                <a:ext cx="1016585" cy="591524"/>
              </a:xfrm>
              <a:prstGeom prst="rect">
                <a:avLst/>
              </a:prstGeom>
              <a:grpFill/>
            </p:spPr>
          </p:pic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2C6CC29-2AC9-C90C-E0B5-3506AB26FEDD}"/>
                  </a:ext>
                </a:extLst>
              </p:cNvPr>
              <p:cNvSpPr txBox="1"/>
              <p:nvPr/>
            </p:nvSpPr>
            <p:spPr>
              <a:xfrm>
                <a:off x="9940114" y="3036545"/>
                <a:ext cx="1168701" cy="243654"/>
              </a:xfrm>
              <a:prstGeom prst="rect">
                <a:avLst/>
              </a:prstGeom>
              <a:grp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VENEZUELA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9FD1991-C973-0890-C211-044BE3EC32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57278" y="5242370"/>
              <a:ext cx="868865" cy="562537"/>
              <a:chOff x="3666619" y="4956920"/>
              <a:chExt cx="1128399" cy="952851"/>
            </a:xfrm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8F0DA9B5-61F5-96DF-60B4-379F2361612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66619" y="4956920"/>
                <a:ext cx="1128399" cy="692257"/>
              </a:xfrm>
              <a:prstGeom prst="rect">
                <a:avLst/>
              </a:prstGeom>
            </p:spPr>
          </p:pic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E29D1FC-A0F0-F8B8-FA5B-3AA3351E0F9F}"/>
                  </a:ext>
                </a:extLst>
              </p:cNvPr>
              <p:cNvSpPr txBox="1"/>
              <p:nvPr/>
            </p:nvSpPr>
            <p:spPr>
              <a:xfrm>
                <a:off x="3688307" y="5632772"/>
                <a:ext cx="1105529" cy="27699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UKRAINE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C834F0E0-9DF0-C518-845D-B514DED3EA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7757" y="5242370"/>
              <a:ext cx="846183" cy="538530"/>
              <a:chOff x="86745" y="5922425"/>
              <a:chExt cx="1098939" cy="912184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260997AF-AF59-E946-695F-C30D78640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0205" y="5922425"/>
                <a:ext cx="1095479" cy="681215"/>
              </a:xfrm>
              <a:prstGeom prst="rect">
                <a:avLst/>
              </a:prstGeom>
            </p:spPr>
          </p:pic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E8FAADA-BBB5-347E-1B19-04949DA7B901}"/>
                  </a:ext>
                </a:extLst>
              </p:cNvPr>
              <p:cNvSpPr txBox="1"/>
              <p:nvPr/>
            </p:nvSpPr>
            <p:spPr>
              <a:xfrm>
                <a:off x="86745" y="6557611"/>
                <a:ext cx="1098939" cy="27699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YEMEN</a:t>
                </a:r>
              </a:p>
            </p:txBody>
          </p:sp>
        </p:grpSp>
        <p:sp>
          <p:nvSpPr>
            <p:cNvPr id="119" name="Subtitle 2">
              <a:extLst>
                <a:ext uri="{FF2B5EF4-FFF2-40B4-BE49-F238E27FC236}">
                  <a16:creationId xmlns:a16="http://schemas.microsoft.com/office/drawing/2014/main" id="{867789A4-6B9D-0726-2099-415C95F965E3}"/>
                </a:ext>
              </a:extLst>
            </p:cNvPr>
            <p:cNvSpPr txBox="1">
              <a:spLocks/>
            </p:cNvSpPr>
            <p:nvPr/>
          </p:nvSpPr>
          <p:spPr>
            <a:xfrm>
              <a:off x="209349" y="4925672"/>
              <a:ext cx="4002606" cy="45596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OFAC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selective sanctioned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countries</a:t>
              </a:r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A5DD48E-AB91-F34C-6554-F172F04AB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29847" y="5253198"/>
              <a:ext cx="662940" cy="397764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3E18E37-FA65-15E4-1461-68941E7E039B}"/>
                </a:ext>
              </a:extLst>
            </p:cNvPr>
            <p:cNvSpPr txBox="1"/>
            <p:nvPr/>
          </p:nvSpPr>
          <p:spPr>
            <a:xfrm>
              <a:off x="918936" y="5623443"/>
              <a:ext cx="888686" cy="16353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BURUNDI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0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6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>
                <a:solidFill>
                  <a:srgbClr val="FFFFFF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Country Restrictions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244" y="1246595"/>
            <a:ext cx="11089763" cy="436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Violating U.S. export regulations and sanctions can expose KU and its employees to: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Criminal penalties, including imprisonment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Civil penalties, including fines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Loss of export privileges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Increased scrutiny of future transactions from the U.S. government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Violations can cause serious reputational damage</a:t>
            </a: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7548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>
                <a:solidFill>
                  <a:srgbClr val="FFFFFF"/>
                </a:solidFill>
                <a:effectLst/>
                <a:latin typeface="Bitter"/>
              </a:rPr>
              <a:t>Controlled Unclassified Information (CUI)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1668" y="1246595"/>
            <a:ext cx="11118339" cy="569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U.S. Government-owned data that requires certain security controls to safeguard from unauthorized access</a:t>
            </a:r>
          </a:p>
          <a:p>
            <a:pPr marL="457200" lvl="1" indent="0">
              <a:spcBef>
                <a:spcPct val="0"/>
              </a:spcBef>
              <a:buClrTx/>
              <a:buSzTx/>
              <a:buNone/>
              <a:defRPr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Contractors and subcontractors working with federal government agencies are required to safeguard CUI in the contractor’s possession and to protect any IT systems that process CUI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None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7548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>
                <a:solidFill>
                  <a:srgbClr val="FFFFFF"/>
                </a:solidFill>
                <a:effectLst/>
                <a:latin typeface="Bitter"/>
              </a:rPr>
              <a:t>CUI Categories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5956" y="1246595"/>
            <a:ext cx="4766131" cy="563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Critical Infrastructure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Defense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Export Control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Financial &amp; Tax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Immigration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Intelligence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International Agreements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Law Enforcement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Legal 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endParaRPr lang="en-US" altLang="en-US" sz="32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None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0A191-D877-B688-7446-9A6828A79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585" y="1246595"/>
            <a:ext cx="5456695" cy="563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Natural &amp; Cultural Resources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NATO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Nuclear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Patent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Privacy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Procurement &amp; Acquisition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Proprietary Business Information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Transportation</a:t>
            </a: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None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3260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>
                <a:solidFill>
                  <a:srgbClr val="FFFFFF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Export Controls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244" y="1246595"/>
            <a:ext cx="11452682" cy="649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Rules governing the export, re-export, and transfer of commodities, technology, software, and services to destinations and end users 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Intended to accomplish various national security and foreign policy objectives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2400" b="1" spc="-5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Export Administration Regulations (EAR)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Commercial, </a:t>
            </a:r>
            <a:r>
              <a:rPr lang="en-US" sz="2800" b="1" u="sng" spc="-5" dirty="0">
                <a:latin typeface="Arial" panose="020B0604020202020204" pitchFamily="34" charset="0"/>
                <a:cs typeface="Arial" panose="020B0604020202020204" pitchFamily="34" charset="0"/>
              </a:rPr>
              <a:t>dual use</a:t>
            </a: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, and less sensitive military</a:t>
            </a:r>
            <a:r>
              <a:rPr lang="en-US" sz="2800" b="1" spc="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endParaRPr lang="en-US" sz="2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2400" b="1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spc="-5" dirty="0">
                <a:latin typeface="Arial" panose="020B0604020202020204" pitchFamily="34" charset="0"/>
                <a:cs typeface="Arial" panose="020B0604020202020204" pitchFamily="34" charset="0"/>
              </a:rPr>
              <a:t>International Traffic in Arms Regulations (ITAR)</a:t>
            </a:r>
            <a:endParaRPr lang="en-US" sz="3200" b="1" spc="-5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u="sng" dirty="0">
                <a:ea typeface="MS PGothic" panose="020B0600070205080204" pitchFamily="34" charset="-128"/>
                <a:cs typeface="Arial" panose="020B0604020202020204" pitchFamily="34" charset="0"/>
              </a:rPr>
              <a:t>Single use</a:t>
            </a: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, or specially designed, </a:t>
            </a:r>
          </a:p>
          <a:p>
            <a:pPr marL="457200" lvl="1" indent="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   military technology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6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rPr>
              <a:t>What is an export?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244" y="1246595"/>
            <a:ext cx="11256819" cy="42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Any oral, written, electronic or visual disclosure, shipment, transfer or transmission outside of the U.S. to anyone, including a U.S. citizen, of any commodity, technology (information, technical data, or assistance), or software/codes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None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BD15AD-B24C-85BB-62C1-AA576D8DDC48}"/>
              </a:ext>
            </a:extLst>
          </p:cNvPr>
          <p:cNvGrpSpPr/>
          <p:nvPr/>
        </p:nvGrpSpPr>
        <p:grpSpPr>
          <a:xfrm>
            <a:off x="3325667" y="4145533"/>
            <a:ext cx="5112298" cy="1555179"/>
            <a:chOff x="6709250" y="1295891"/>
            <a:chExt cx="5112298" cy="15551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F3E7362-4D4F-EEC9-D39B-B933B835F57B}"/>
                </a:ext>
              </a:extLst>
            </p:cNvPr>
            <p:cNvGrpSpPr/>
            <p:nvPr/>
          </p:nvGrpSpPr>
          <p:grpSpPr>
            <a:xfrm>
              <a:off x="6709250" y="1295891"/>
              <a:ext cx="1520537" cy="1555179"/>
              <a:chOff x="279" y="1434769"/>
              <a:chExt cx="1520537" cy="1555179"/>
            </a:xfrm>
            <a:scene3d>
              <a:camera prst="orthographicFront"/>
              <a:lightRig rig="flat" dir="t"/>
            </a:scene3d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6789EAA-16E2-C68B-D0F0-614774074C10}"/>
                  </a:ext>
                </a:extLst>
              </p:cNvPr>
              <p:cNvSpPr/>
              <p:nvPr/>
            </p:nvSpPr>
            <p:spPr>
              <a:xfrm>
                <a:off x="279" y="1434769"/>
                <a:ext cx="1520537" cy="1555179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tint val="50000"/>
                      <a:satMod val="300000"/>
                    </a:srgbClr>
                  </a:gs>
                  <a:gs pos="35000">
                    <a:srgbClr val="4F81BD">
                      <a:hueOff val="0"/>
                      <a:satOff val="0"/>
                      <a:lumOff val="0"/>
                      <a:alphaOff val="0"/>
                      <a:tint val="37000"/>
                      <a:satMod val="30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tint val="15000"/>
                      <a:satMod val="350000"/>
                    </a:srgb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prstMaterial="dkEdge">
                <a:bevelT w="8200" h="38100"/>
              </a:sp3d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Oval 4">
                <a:extLst>
                  <a:ext uri="{FF2B5EF4-FFF2-40B4-BE49-F238E27FC236}">
                    <a16:creationId xmlns:a16="http://schemas.microsoft.com/office/drawing/2014/main" id="{E36FFF81-DDD6-8BB9-247F-2270C9824C00}"/>
                  </a:ext>
                </a:extLst>
              </p:cNvPr>
              <p:cNvSpPr txBox="1"/>
              <p:nvPr/>
            </p:nvSpPr>
            <p:spPr>
              <a:xfrm>
                <a:off x="222956" y="1662520"/>
                <a:ext cx="1075183" cy="1099677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marL="0" marR="0" lvl="0" indent="0" algn="ctr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Controlled item, “technology”, “technical data”,  service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F6B0733-2291-8716-AA0E-5C19735A9A12}"/>
                </a:ext>
              </a:extLst>
            </p:cNvPr>
            <p:cNvGrpSpPr/>
            <p:nvPr/>
          </p:nvGrpSpPr>
          <p:grpSpPr>
            <a:xfrm>
              <a:off x="8562097" y="1315842"/>
              <a:ext cx="1488201" cy="1515277"/>
              <a:chOff x="2482602" y="1454720"/>
              <a:chExt cx="1488201" cy="1515277"/>
            </a:xfrm>
            <a:scene3d>
              <a:camera prst="orthographicFront"/>
              <a:lightRig rig="flat" dir="t"/>
            </a:scene3d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1BB8A0C-AE96-8982-5BF6-BF8B3200AF60}"/>
                  </a:ext>
                </a:extLst>
              </p:cNvPr>
              <p:cNvSpPr/>
              <p:nvPr/>
            </p:nvSpPr>
            <p:spPr>
              <a:xfrm>
                <a:off x="2482602" y="1454720"/>
                <a:ext cx="1488201" cy="1515277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tint val="50000"/>
                      <a:satMod val="300000"/>
                    </a:srgbClr>
                  </a:gs>
                  <a:gs pos="35000">
                    <a:srgbClr val="4F81BD">
                      <a:hueOff val="0"/>
                      <a:satOff val="0"/>
                      <a:lumOff val="0"/>
                      <a:alphaOff val="0"/>
                      <a:tint val="37000"/>
                      <a:satMod val="30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tint val="15000"/>
                      <a:satMod val="350000"/>
                    </a:srgb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prstMaterial="dkEdge">
                <a:bevelT w="8200" h="38100"/>
              </a:sp3d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C1B6F1E1-02AE-E5B2-DE35-494E5FECF224}"/>
                  </a:ext>
                </a:extLst>
              </p:cNvPr>
              <p:cNvSpPr txBox="1"/>
              <p:nvPr/>
            </p:nvSpPr>
            <p:spPr>
              <a:xfrm>
                <a:off x="2700544" y="1676627"/>
                <a:ext cx="1052317" cy="1071463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20320" tIns="20320" rIns="20320" bIns="20320" numCol="1" spcCol="1270" anchor="ctr" anchorCtr="0">
                <a:noAutofit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Shipment, transfer, release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4840BF-79F4-1A53-F457-CA9DF6CA6BE1}"/>
                </a:ext>
              </a:extLst>
            </p:cNvPr>
            <p:cNvGrpSpPr/>
            <p:nvPr/>
          </p:nvGrpSpPr>
          <p:grpSpPr>
            <a:xfrm>
              <a:off x="10368857" y="1330980"/>
              <a:ext cx="1452691" cy="1485001"/>
              <a:chOff x="4932588" y="1469858"/>
              <a:chExt cx="1452691" cy="1485001"/>
            </a:xfrm>
            <a:scene3d>
              <a:camera prst="orthographicFront"/>
              <a:lightRig rig="flat" dir="t"/>
            </a:scene3d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5E3B37D-DF79-BF74-AF5B-584567E2FA4A}"/>
                  </a:ext>
                </a:extLst>
              </p:cNvPr>
              <p:cNvSpPr/>
              <p:nvPr/>
            </p:nvSpPr>
            <p:spPr>
              <a:xfrm>
                <a:off x="4932588" y="1469858"/>
                <a:ext cx="1452691" cy="1485001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tint val="50000"/>
                      <a:satMod val="300000"/>
                    </a:srgbClr>
                  </a:gs>
                  <a:gs pos="35000">
                    <a:srgbClr val="4F81BD">
                      <a:hueOff val="0"/>
                      <a:satOff val="0"/>
                      <a:lumOff val="0"/>
                      <a:alphaOff val="0"/>
                      <a:tint val="37000"/>
                      <a:satMod val="30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tint val="15000"/>
                      <a:satMod val="350000"/>
                    </a:srgb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prstMaterial="dkEdge">
                <a:bevelT w="8200" h="38100"/>
              </a:sp3d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Oval 8">
                <a:extLst>
                  <a:ext uri="{FF2B5EF4-FFF2-40B4-BE49-F238E27FC236}">
                    <a16:creationId xmlns:a16="http://schemas.microsoft.com/office/drawing/2014/main" id="{14B62469-65C7-CE4E-867E-1FF2D56D3475}"/>
                  </a:ext>
                </a:extLst>
              </p:cNvPr>
              <p:cNvSpPr txBox="1"/>
              <p:nvPr/>
            </p:nvSpPr>
            <p:spPr>
              <a:xfrm>
                <a:off x="5145330" y="1687331"/>
                <a:ext cx="1027207" cy="1050055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marL="0" marR="0" lvl="0" indent="0" algn="ctr" defTabSz="6223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Foreign person or country 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2080E0-1D92-3D11-8715-ABA537A0CA73}"/>
                </a:ext>
              </a:extLst>
            </p:cNvPr>
            <p:cNvGrpSpPr/>
            <p:nvPr/>
          </p:nvGrpSpPr>
          <p:grpSpPr>
            <a:xfrm>
              <a:off x="8233094" y="1791102"/>
              <a:ext cx="338772" cy="397291"/>
              <a:chOff x="1626012" y="1836662"/>
              <a:chExt cx="751394" cy="751394"/>
            </a:xfrm>
          </p:grpSpPr>
          <p:sp>
            <p:nvSpPr>
              <p:cNvPr id="15" name="Plus 21">
                <a:extLst>
                  <a:ext uri="{FF2B5EF4-FFF2-40B4-BE49-F238E27FC236}">
                    <a16:creationId xmlns:a16="http://schemas.microsoft.com/office/drawing/2014/main" id="{D2712287-C643-C5B7-D100-2F7C61B58E56}"/>
                  </a:ext>
                </a:extLst>
              </p:cNvPr>
              <p:cNvSpPr/>
              <p:nvPr/>
            </p:nvSpPr>
            <p:spPr>
              <a:xfrm>
                <a:off x="1626012" y="1836662"/>
                <a:ext cx="751394" cy="751394"/>
              </a:xfrm>
              <a:prstGeom prst="mathPlus">
                <a:avLst/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Plus 4">
                <a:extLst>
                  <a:ext uri="{FF2B5EF4-FFF2-40B4-BE49-F238E27FC236}">
                    <a16:creationId xmlns:a16="http://schemas.microsoft.com/office/drawing/2014/main" id="{697AF3FC-2C23-6037-8384-2FB56D8F3357}"/>
                  </a:ext>
                </a:extLst>
              </p:cNvPr>
              <p:cNvSpPr txBox="1"/>
              <p:nvPr/>
            </p:nvSpPr>
            <p:spPr>
              <a:xfrm>
                <a:off x="1725609" y="2123995"/>
                <a:ext cx="552200" cy="1767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200" kern="12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C0E1F6-F511-1B3F-CE46-177A4D2D0ABF}"/>
                </a:ext>
              </a:extLst>
            </p:cNvPr>
            <p:cNvGrpSpPr/>
            <p:nvPr/>
          </p:nvGrpSpPr>
          <p:grpSpPr>
            <a:xfrm>
              <a:off x="10043461" y="1791102"/>
              <a:ext cx="338772" cy="397291"/>
              <a:chOff x="1626012" y="1836662"/>
              <a:chExt cx="751394" cy="751394"/>
            </a:xfrm>
          </p:grpSpPr>
          <p:sp>
            <p:nvSpPr>
              <p:cNvPr id="13" name="Plus 24">
                <a:extLst>
                  <a:ext uri="{FF2B5EF4-FFF2-40B4-BE49-F238E27FC236}">
                    <a16:creationId xmlns:a16="http://schemas.microsoft.com/office/drawing/2014/main" id="{E180D9EF-318C-7DD2-ADA4-32BDACD1842B}"/>
                  </a:ext>
                </a:extLst>
              </p:cNvPr>
              <p:cNvSpPr/>
              <p:nvPr/>
            </p:nvSpPr>
            <p:spPr>
              <a:xfrm>
                <a:off x="1626012" y="1836662"/>
                <a:ext cx="751394" cy="751394"/>
              </a:xfrm>
              <a:prstGeom prst="mathPlus">
                <a:avLst/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Plus 4">
                <a:extLst>
                  <a:ext uri="{FF2B5EF4-FFF2-40B4-BE49-F238E27FC236}">
                    <a16:creationId xmlns:a16="http://schemas.microsoft.com/office/drawing/2014/main" id="{4A0E47AE-01C6-BEF5-FB93-13E16395F26A}"/>
                  </a:ext>
                </a:extLst>
              </p:cNvPr>
              <p:cNvSpPr txBox="1"/>
              <p:nvPr/>
            </p:nvSpPr>
            <p:spPr>
              <a:xfrm>
                <a:off x="1725609" y="2123995"/>
                <a:ext cx="552200" cy="1767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2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07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28638" y="1234856"/>
            <a:ext cx="11029950" cy="152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U.S. law requires government authorization for ALL exports</a:t>
            </a:r>
            <a:r>
              <a:rPr lang="en-US" sz="2800" b="1" spc="-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re-exports of controlled goods, data and</a:t>
            </a:r>
            <a:r>
              <a:rPr lang="en-US" sz="2800" b="1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marL="469900" indent="-457200">
              <a:lnSpc>
                <a:spcPct val="100000"/>
              </a:lnSpc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Tangible commodities, software and technology</a:t>
            </a:r>
          </a:p>
        </p:txBody>
      </p:sp>
      <p:sp>
        <p:nvSpPr>
          <p:cNvPr id="16" name="object 5"/>
          <p:cNvSpPr/>
          <p:nvPr/>
        </p:nvSpPr>
        <p:spPr>
          <a:xfrm>
            <a:off x="6326940" y="4633597"/>
            <a:ext cx="1405127" cy="1280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6"/>
          <p:cNvSpPr/>
          <p:nvPr/>
        </p:nvSpPr>
        <p:spPr>
          <a:xfrm>
            <a:off x="2120700" y="4633597"/>
            <a:ext cx="1760220" cy="128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7"/>
          <p:cNvSpPr/>
          <p:nvPr/>
        </p:nvSpPr>
        <p:spPr>
          <a:xfrm>
            <a:off x="8180124" y="4633597"/>
            <a:ext cx="1792224" cy="1280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/>
          <p:cNvSpPr/>
          <p:nvPr/>
        </p:nvSpPr>
        <p:spPr>
          <a:xfrm>
            <a:off x="4527096" y="4633597"/>
            <a:ext cx="1152143" cy="1280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9"/>
          <p:cNvSpPr/>
          <p:nvPr/>
        </p:nvSpPr>
        <p:spPr>
          <a:xfrm>
            <a:off x="6223308" y="3155317"/>
            <a:ext cx="1274064" cy="1280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0"/>
          <p:cNvSpPr/>
          <p:nvPr/>
        </p:nvSpPr>
        <p:spPr>
          <a:xfrm>
            <a:off x="8385863" y="3164460"/>
            <a:ext cx="1429512" cy="1280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11"/>
          <p:cNvSpPr/>
          <p:nvPr/>
        </p:nvSpPr>
        <p:spPr>
          <a:xfrm>
            <a:off x="2320343" y="3164460"/>
            <a:ext cx="1360932" cy="1280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12"/>
          <p:cNvSpPr/>
          <p:nvPr/>
        </p:nvSpPr>
        <p:spPr>
          <a:xfrm>
            <a:off x="4513380" y="3164460"/>
            <a:ext cx="1144524" cy="12801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A6C02-99C1-5CE3-B39B-64E31C86B3DF}"/>
              </a:ext>
            </a:extLst>
          </p:cNvPr>
          <p:cNvSpPr txBox="1"/>
          <p:nvPr/>
        </p:nvSpPr>
        <p:spPr>
          <a:xfrm>
            <a:off x="1041836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rPr>
              <a:t>What is an export?</a:t>
            </a:r>
          </a:p>
        </p:txBody>
      </p:sp>
    </p:spTree>
    <p:extLst>
      <p:ext uri="{BB962C8B-B14F-4D97-AF65-F5344CB8AC3E}">
        <p14:creationId xmlns:p14="http://schemas.microsoft.com/office/powerpoint/2010/main" val="4198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8976" y="464831"/>
            <a:ext cx="69248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3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Export Control Classification Number (ECCN)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244" y="1246595"/>
            <a:ext cx="1145268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Radar					6A008	NS Column 2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Software					6D001	NS Column 1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Technology				6E001	NS Column 1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Waveform Generator/Digitizer	3A992	AT Column 1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Probe station w/scope		3B992	AT Column 1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Software					3D991 	AT Column 1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Technology				3E001 	NS Column 1</a:t>
            </a:r>
          </a:p>
          <a:p>
            <a:pPr marL="114300" indent="-114300">
              <a:spcBef>
                <a:spcPct val="0"/>
              </a:spcBef>
              <a:buClrTx/>
              <a:buSzTx/>
              <a:buNone/>
              <a:defRPr/>
            </a:pPr>
            <a:endParaRPr lang="en-US" altLang="en-US" sz="24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114300" indent="-11430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*</a:t>
            </a:r>
            <a:r>
              <a:rPr lang="en-US" altLang="en-US" sz="2400" b="1" dirty="0">
                <a:ea typeface="MS PGothic" panose="020B0600070205080204" pitchFamily="34" charset="-128"/>
                <a:cs typeface="Arial" panose="020B0604020202020204" pitchFamily="34" charset="0"/>
              </a:rPr>
              <a:t>NS1: all countries except Canada</a:t>
            </a:r>
          </a:p>
          <a:p>
            <a:pPr marL="114300" indent="-11430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400" b="1" dirty="0">
                <a:ea typeface="MS PGothic" panose="020B0600070205080204" pitchFamily="34" charset="-128"/>
                <a:cs typeface="Arial" panose="020B0604020202020204" pitchFamily="34" charset="0"/>
              </a:rPr>
              <a:t>*NS2 countries: All except NATO plus Argentina, Australia, Austria, Finland, Japan, India, Ireland, Liechtenstein, South Korea, Mexico, New Zealand, South Africa, Sweden, Switzerland</a:t>
            </a: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1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0368" y="1256341"/>
            <a:ext cx="5257557" cy="401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	</a:t>
            </a:r>
            <a:r>
              <a:rPr lang="en-US" sz="3600" b="1" dirty="0">
                <a:solidFill>
                  <a:srgbClr val="0F4B90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Agenda</a:t>
            </a:r>
          </a:p>
          <a:p>
            <a:endParaRPr lang="en-US" sz="2400" b="1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>
                <a:latin typeface="Arial" panose="020B0604020202020204" pitchFamily="34" charset="0"/>
                <a:ea typeface="Gotham Medium" charset="0"/>
                <a:cs typeface="Arial" panose="020B0604020202020204" pitchFamily="34" charset="0"/>
              </a:rPr>
              <a:t>Who we are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>
                <a:latin typeface="Arial" panose="020B0604020202020204" pitchFamily="34" charset="0"/>
                <a:ea typeface="Gotham Medium" charset="0"/>
                <a:cs typeface="Arial" panose="020B0604020202020204" pitchFamily="34" charset="0"/>
              </a:rPr>
              <a:t>What are we protecting 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3200" b="1" dirty="0">
                <a:latin typeface="Arial" panose="020B0604020202020204" pitchFamily="34" charset="0"/>
                <a:ea typeface="Gotham Medium" charset="0"/>
                <a:cs typeface="Arial" panose="020B0604020202020204" pitchFamily="34" charset="0"/>
              </a:rPr>
              <a:t>Export Compliance 101</a:t>
            </a:r>
          </a:p>
          <a:p>
            <a:pPr lvl="1">
              <a:lnSpc>
                <a:spcPct val="150000"/>
              </a:lnSpc>
            </a:pPr>
            <a:br>
              <a:rPr lang="en-US" b="1" dirty="0">
                <a:solidFill>
                  <a:srgbClr val="556774"/>
                </a:solidFill>
                <a:latin typeface="Arial" panose="020B0604020202020204" pitchFamily="34" charset="0"/>
                <a:ea typeface="Gotham Medium" charset="0"/>
                <a:cs typeface="Arial" panose="020B0604020202020204" pitchFamily="34" charset="0"/>
              </a:rPr>
            </a:br>
            <a:endParaRPr lang="en-US" b="1" dirty="0">
              <a:solidFill>
                <a:srgbClr val="556774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03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6" y="464831"/>
            <a:ext cx="636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>
                <a:solidFill>
                  <a:srgbClr val="FFFFFF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Deemed Exports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244" y="1246595"/>
            <a:ext cx="11452682" cy="632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ea typeface="MS PGothic" panose="020B0600070205080204" pitchFamily="34" charset="-128"/>
                <a:cs typeface="Arial" panose="020B0604020202020204" pitchFamily="34" charset="0"/>
              </a:rPr>
              <a:t>The release of technology or information to a foreign national </a:t>
            </a:r>
            <a:r>
              <a:rPr lang="en-US" altLang="en-US" b="1" u="sng" dirty="0">
                <a:ea typeface="MS PGothic" panose="020B0600070205080204" pitchFamily="34" charset="-128"/>
                <a:cs typeface="Arial" panose="020B0604020202020204" pitchFamily="34" charset="0"/>
              </a:rPr>
              <a:t>in the U.S.</a:t>
            </a:r>
            <a:r>
              <a:rPr lang="en-US" altLang="en-US" b="1" dirty="0">
                <a:ea typeface="MS PGothic" panose="020B0600070205080204" pitchFamily="34" charset="-128"/>
                <a:cs typeface="Arial" panose="020B0604020202020204" pitchFamily="34" charset="0"/>
              </a:rPr>
              <a:t>, including students, post-docs, faculty, visiting scientists, or training fellows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ea typeface="MS PGothic" panose="020B0600070205080204" pitchFamily="34" charset="-128"/>
                <a:cs typeface="Arial" panose="020B0604020202020204" pitchFamily="34" charset="0"/>
              </a:rPr>
              <a:t>Deemed exports are the most common exports for the university as a deemed export can happen when traveling abroad, or when hosting foreign nationals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ea typeface="MS PGothic" panose="020B0600070205080204" pitchFamily="34" charset="-128"/>
                <a:cs typeface="Arial" panose="020B0604020202020204" pitchFamily="34" charset="0"/>
              </a:rPr>
              <a:t>Organizations must obtain an export license when they intend to transfer controlled technologies to foreign nationals regardless of location</a:t>
            </a:r>
            <a:endParaRPr lang="en-US" altLang="en-US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 typeface="Arial" panose="020B0604020202020204" pitchFamily="34" charset="0"/>
              <a:buChar char="•"/>
              <a:defRPr/>
            </a:pPr>
            <a:endParaRPr lang="en-US" altLang="en-US" sz="1900" b="1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3" y="450543"/>
            <a:ext cx="390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Export Transactions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826" y="1247794"/>
            <a:ext cx="1098461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Shipping items internationally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Hand Carrying items internationally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Foreign visits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Phone calls or in person conversations 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Placing controlled information in the public domain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Presenting at conferences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Webinar or shared screen with technical information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Visual inspection of ITAR items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Emails of technical data</a:t>
            </a:r>
          </a:p>
        </p:txBody>
      </p:sp>
    </p:spTree>
    <p:extLst>
      <p:ext uri="{BB962C8B-B14F-4D97-AF65-F5344CB8AC3E}">
        <p14:creationId xmlns:p14="http://schemas.microsoft.com/office/powerpoint/2010/main" val="10932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256" y="463249"/>
            <a:ext cx="7096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FFFF"/>
                </a:solidFill>
                <a:latin typeface="Arial Bold" panose="020B0704020202020204" pitchFamily="34" charset="0"/>
                <a:ea typeface="Gotham Book" charset="0"/>
                <a:cs typeface="Arial Bold" panose="020B0704020202020204" pitchFamily="34" charset="0"/>
              </a:rPr>
              <a:t>Fundamental Research Exclusion (FRE)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6532" y="1888472"/>
            <a:ext cx="560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old" charset="0"/>
                <a:ea typeface="Gotham Medium" charset="0"/>
                <a:cs typeface="Gotham Medium" charset="0"/>
              </a:rPr>
              <a:t>Basic and Applied Science, and</a:t>
            </a:r>
          </a:p>
        </p:txBody>
      </p:sp>
      <p:sp>
        <p:nvSpPr>
          <p:cNvPr id="23" name="Oval 22"/>
          <p:cNvSpPr/>
          <p:nvPr/>
        </p:nvSpPr>
        <p:spPr>
          <a:xfrm>
            <a:off x="606013" y="1480343"/>
            <a:ext cx="1185590" cy="1185590"/>
          </a:xfrm>
          <a:prstGeom prst="ellipse">
            <a:avLst/>
          </a:prstGeom>
          <a:solidFill>
            <a:srgbClr val="042D56"/>
          </a:solidFill>
          <a:ln>
            <a:solidFill>
              <a:srgbClr val="04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45206" y="3228414"/>
            <a:ext cx="963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old" charset="0"/>
                <a:ea typeface="Gotham Medium" charset="0"/>
                <a:cs typeface="Gotham Medium" charset="0"/>
              </a:rPr>
              <a:t>At an accredited institution of higher learning in the US, and</a:t>
            </a:r>
          </a:p>
        </p:txBody>
      </p:sp>
      <p:sp>
        <p:nvSpPr>
          <p:cNvPr id="21" name="Oval 20"/>
          <p:cNvSpPr/>
          <p:nvPr/>
        </p:nvSpPr>
        <p:spPr>
          <a:xfrm>
            <a:off x="615642" y="3038795"/>
            <a:ext cx="1185590" cy="1185590"/>
          </a:xfrm>
          <a:prstGeom prst="ellipse">
            <a:avLst/>
          </a:prstGeom>
          <a:solidFill>
            <a:srgbClr val="042D56"/>
          </a:solidFill>
          <a:ln>
            <a:solidFill>
              <a:srgbClr val="04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06013" y="4595517"/>
            <a:ext cx="1185590" cy="1185590"/>
          </a:xfrm>
          <a:prstGeom prst="ellipse">
            <a:avLst/>
          </a:prstGeom>
          <a:solidFill>
            <a:srgbClr val="042D56"/>
          </a:solidFill>
          <a:ln>
            <a:solidFill>
              <a:srgbClr val="04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65" y="4155919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65" y="2501215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16531" y="4732127"/>
            <a:ext cx="8653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old" charset="0"/>
                <a:ea typeface="Gotham Medium" charset="0"/>
                <a:cs typeface="Gotham Medium" charset="0"/>
              </a:rPr>
              <a:t>Research results are ordinarily published and shared broadly within the scientific community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3" y="3313093"/>
            <a:ext cx="550901" cy="5509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7" y="1798962"/>
            <a:ext cx="512401" cy="512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3" y="4917551"/>
            <a:ext cx="560771" cy="5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1841" y="476263"/>
            <a:ext cx="69791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FFFF"/>
                </a:solidFill>
                <a:latin typeface="Arial Bold" panose="020B0704020202020204" pitchFamily="34" charset="0"/>
                <a:ea typeface="Gotham Book" charset="0"/>
                <a:cs typeface="Arial Bold" panose="020B0704020202020204" pitchFamily="34" charset="0"/>
              </a:rPr>
              <a:t>Fundamental Research Exclusion (FRE)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03" y="3598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03" y="194338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513" y="5849948"/>
            <a:ext cx="7061388" cy="830997"/>
          </a:xfrm>
          <a:prstGeom prst="rect">
            <a:avLst/>
          </a:prstGeom>
          <a:solidFill>
            <a:srgbClr val="929BA0"/>
          </a:solidFill>
        </p:spPr>
        <p:txBody>
          <a:bodyPr wrap="square" lIns="365760" tIns="0" rIns="182880" bIns="274320" numCol="1" spcCol="45720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Gotham Medium" charset="0"/>
              <a:cs typeface="Gotham Medium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Gotham Medium" charset="0"/>
                <a:cs typeface="Gotham Medium" charset="0"/>
              </a:rPr>
              <a:t>FRE only applies to Software and Technology (not commodities)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Gotham Medium" charset="0"/>
              <a:cs typeface="Gotham Medium" charset="0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4402104" y="1980300"/>
            <a:ext cx="2622176" cy="2362200"/>
          </a:xfrm>
          <a:custGeom>
            <a:avLst/>
            <a:gdLst/>
            <a:ahLst/>
            <a:cxnLst/>
            <a:rect l="l" t="t" r="r" b="b"/>
            <a:pathLst>
              <a:path w="2971800" h="2677160">
                <a:moveTo>
                  <a:pt x="25399" y="1138767"/>
                </a:moveTo>
                <a:lnTo>
                  <a:pt x="25399" y="1092533"/>
                </a:lnTo>
                <a:lnTo>
                  <a:pt x="0" y="1186928"/>
                </a:lnTo>
                <a:lnTo>
                  <a:pt x="0" y="1270254"/>
                </a:lnTo>
                <a:lnTo>
                  <a:pt x="12699" y="1235964"/>
                </a:lnTo>
                <a:lnTo>
                  <a:pt x="12699" y="1186988"/>
                </a:lnTo>
                <a:lnTo>
                  <a:pt x="25399" y="1138767"/>
                </a:lnTo>
                <a:close/>
              </a:path>
              <a:path w="2971800" h="2677160">
                <a:moveTo>
                  <a:pt x="12700" y="1523383"/>
                </a:moveTo>
                <a:lnTo>
                  <a:pt x="12700" y="1440180"/>
                </a:lnTo>
                <a:lnTo>
                  <a:pt x="0" y="1406652"/>
                </a:lnTo>
                <a:lnTo>
                  <a:pt x="0" y="1475232"/>
                </a:lnTo>
                <a:lnTo>
                  <a:pt x="12700" y="1523383"/>
                </a:lnTo>
                <a:close/>
              </a:path>
              <a:path w="2971800" h="2677160">
                <a:moveTo>
                  <a:pt x="2959100" y="1563304"/>
                </a:moveTo>
                <a:lnTo>
                  <a:pt x="2959100" y="1504446"/>
                </a:lnTo>
                <a:lnTo>
                  <a:pt x="2908300" y="1691120"/>
                </a:lnTo>
                <a:lnTo>
                  <a:pt x="2870200" y="1822768"/>
                </a:lnTo>
                <a:lnTo>
                  <a:pt x="2844800" y="1864965"/>
                </a:lnTo>
                <a:lnTo>
                  <a:pt x="2819400" y="1906290"/>
                </a:lnTo>
                <a:lnTo>
                  <a:pt x="2806700" y="1946725"/>
                </a:lnTo>
                <a:lnTo>
                  <a:pt x="2781300" y="1986252"/>
                </a:lnTo>
                <a:lnTo>
                  <a:pt x="2755900" y="2024855"/>
                </a:lnTo>
                <a:lnTo>
                  <a:pt x="2730500" y="2062515"/>
                </a:lnTo>
                <a:lnTo>
                  <a:pt x="2705100" y="2099215"/>
                </a:lnTo>
                <a:lnTo>
                  <a:pt x="2667000" y="2134937"/>
                </a:lnTo>
                <a:lnTo>
                  <a:pt x="2641600" y="2169663"/>
                </a:lnTo>
                <a:lnTo>
                  <a:pt x="2603500" y="2203377"/>
                </a:lnTo>
                <a:lnTo>
                  <a:pt x="2578100" y="2236060"/>
                </a:lnTo>
                <a:lnTo>
                  <a:pt x="2540000" y="2267694"/>
                </a:lnTo>
                <a:lnTo>
                  <a:pt x="2514600" y="2298263"/>
                </a:lnTo>
                <a:lnTo>
                  <a:pt x="2476500" y="2327748"/>
                </a:lnTo>
                <a:lnTo>
                  <a:pt x="2438400" y="2356132"/>
                </a:lnTo>
                <a:lnTo>
                  <a:pt x="2400300" y="2383398"/>
                </a:lnTo>
                <a:lnTo>
                  <a:pt x="2362200" y="2409527"/>
                </a:lnTo>
                <a:lnTo>
                  <a:pt x="2324100" y="2434502"/>
                </a:lnTo>
                <a:lnTo>
                  <a:pt x="2286000" y="2458306"/>
                </a:lnTo>
                <a:lnTo>
                  <a:pt x="2235200" y="2480921"/>
                </a:lnTo>
                <a:lnTo>
                  <a:pt x="2197100" y="2502329"/>
                </a:lnTo>
                <a:lnTo>
                  <a:pt x="2159000" y="2522513"/>
                </a:lnTo>
                <a:lnTo>
                  <a:pt x="2108200" y="2541454"/>
                </a:lnTo>
                <a:lnTo>
                  <a:pt x="2070100" y="2559137"/>
                </a:lnTo>
                <a:lnTo>
                  <a:pt x="2032000" y="2575542"/>
                </a:lnTo>
                <a:lnTo>
                  <a:pt x="1981200" y="2590652"/>
                </a:lnTo>
                <a:lnTo>
                  <a:pt x="1930400" y="2604450"/>
                </a:lnTo>
                <a:lnTo>
                  <a:pt x="1892300" y="2616918"/>
                </a:lnTo>
                <a:lnTo>
                  <a:pt x="1841500" y="2628038"/>
                </a:lnTo>
                <a:lnTo>
                  <a:pt x="1803400" y="2637793"/>
                </a:lnTo>
                <a:lnTo>
                  <a:pt x="1752600" y="2646166"/>
                </a:lnTo>
                <a:lnTo>
                  <a:pt x="1701800" y="2653138"/>
                </a:lnTo>
                <a:lnTo>
                  <a:pt x="1651000" y="2658692"/>
                </a:lnTo>
                <a:lnTo>
                  <a:pt x="1612900" y="2662810"/>
                </a:lnTo>
                <a:lnTo>
                  <a:pt x="1562100" y="2665476"/>
                </a:lnTo>
                <a:lnTo>
                  <a:pt x="1524000" y="2667000"/>
                </a:lnTo>
                <a:lnTo>
                  <a:pt x="1473200" y="2666917"/>
                </a:lnTo>
                <a:lnTo>
                  <a:pt x="1435100" y="2666668"/>
                </a:lnTo>
                <a:lnTo>
                  <a:pt x="1397000" y="2664925"/>
                </a:lnTo>
                <a:lnTo>
                  <a:pt x="1346200" y="2661788"/>
                </a:lnTo>
                <a:lnTo>
                  <a:pt x="1295400" y="2657271"/>
                </a:lnTo>
                <a:lnTo>
                  <a:pt x="1257300" y="2651390"/>
                </a:lnTo>
                <a:lnTo>
                  <a:pt x="1206500" y="2644160"/>
                </a:lnTo>
                <a:lnTo>
                  <a:pt x="1155700" y="2635596"/>
                </a:lnTo>
                <a:lnTo>
                  <a:pt x="1117600" y="2625715"/>
                </a:lnTo>
                <a:lnTo>
                  <a:pt x="1066800" y="2614531"/>
                </a:lnTo>
                <a:lnTo>
                  <a:pt x="1028700" y="2602060"/>
                </a:lnTo>
                <a:lnTo>
                  <a:pt x="977900" y="2588318"/>
                </a:lnTo>
                <a:lnTo>
                  <a:pt x="939800" y="2573319"/>
                </a:lnTo>
                <a:lnTo>
                  <a:pt x="889000" y="2557079"/>
                </a:lnTo>
                <a:lnTo>
                  <a:pt x="850900" y="2539614"/>
                </a:lnTo>
                <a:lnTo>
                  <a:pt x="812800" y="2520938"/>
                </a:lnTo>
                <a:lnTo>
                  <a:pt x="762000" y="2501068"/>
                </a:lnTo>
                <a:lnTo>
                  <a:pt x="723900" y="2480019"/>
                </a:lnTo>
                <a:lnTo>
                  <a:pt x="685800" y="2457806"/>
                </a:lnTo>
                <a:lnTo>
                  <a:pt x="647700" y="2434445"/>
                </a:lnTo>
                <a:lnTo>
                  <a:pt x="609600" y="2409950"/>
                </a:lnTo>
                <a:lnTo>
                  <a:pt x="571500" y="2384339"/>
                </a:lnTo>
                <a:lnTo>
                  <a:pt x="533400" y="2357625"/>
                </a:lnTo>
                <a:lnTo>
                  <a:pt x="495300" y="2329824"/>
                </a:lnTo>
                <a:lnTo>
                  <a:pt x="457200" y="2300952"/>
                </a:lnTo>
                <a:lnTo>
                  <a:pt x="431800" y="2271024"/>
                </a:lnTo>
                <a:lnTo>
                  <a:pt x="393700" y="2240056"/>
                </a:lnTo>
                <a:lnTo>
                  <a:pt x="368300" y="2208062"/>
                </a:lnTo>
                <a:lnTo>
                  <a:pt x="330200" y="2175059"/>
                </a:lnTo>
                <a:lnTo>
                  <a:pt x="304800" y="2141062"/>
                </a:lnTo>
                <a:lnTo>
                  <a:pt x="279400" y="2106086"/>
                </a:lnTo>
                <a:lnTo>
                  <a:pt x="241300" y="2070146"/>
                </a:lnTo>
                <a:lnTo>
                  <a:pt x="215900" y="2033259"/>
                </a:lnTo>
                <a:lnTo>
                  <a:pt x="190500" y="1995439"/>
                </a:lnTo>
                <a:lnTo>
                  <a:pt x="177800" y="1956701"/>
                </a:lnTo>
                <a:lnTo>
                  <a:pt x="152400" y="1917063"/>
                </a:lnTo>
                <a:lnTo>
                  <a:pt x="127000" y="1876537"/>
                </a:lnTo>
                <a:lnTo>
                  <a:pt x="114300" y="1835141"/>
                </a:lnTo>
                <a:lnTo>
                  <a:pt x="88900" y="1792890"/>
                </a:lnTo>
                <a:lnTo>
                  <a:pt x="63500" y="1705881"/>
                </a:lnTo>
                <a:lnTo>
                  <a:pt x="12700" y="1522278"/>
                </a:lnTo>
                <a:lnTo>
                  <a:pt x="12700" y="1570764"/>
                </a:lnTo>
                <a:lnTo>
                  <a:pt x="50800" y="1708148"/>
                </a:lnTo>
                <a:lnTo>
                  <a:pt x="63500" y="1752308"/>
                </a:lnTo>
                <a:lnTo>
                  <a:pt x="88900" y="1795627"/>
                </a:lnTo>
                <a:lnTo>
                  <a:pt x="101600" y="1838090"/>
                </a:lnTo>
                <a:lnTo>
                  <a:pt x="127000" y="1879684"/>
                </a:lnTo>
                <a:lnTo>
                  <a:pt x="139700" y="1920393"/>
                </a:lnTo>
                <a:lnTo>
                  <a:pt x="165100" y="1960203"/>
                </a:lnTo>
                <a:lnTo>
                  <a:pt x="190500" y="1999101"/>
                </a:lnTo>
                <a:lnTo>
                  <a:pt x="215900" y="2037072"/>
                </a:lnTo>
                <a:lnTo>
                  <a:pt x="241300" y="2074101"/>
                </a:lnTo>
                <a:lnTo>
                  <a:pt x="266700" y="2110174"/>
                </a:lnTo>
                <a:lnTo>
                  <a:pt x="292100" y="2145277"/>
                </a:lnTo>
                <a:lnTo>
                  <a:pt x="330200" y="2179395"/>
                </a:lnTo>
                <a:lnTo>
                  <a:pt x="355600" y="2212515"/>
                </a:lnTo>
                <a:lnTo>
                  <a:pt x="381000" y="2244621"/>
                </a:lnTo>
                <a:lnTo>
                  <a:pt x="419100" y="2275700"/>
                </a:lnTo>
                <a:lnTo>
                  <a:pt x="457200" y="2305737"/>
                </a:lnTo>
                <a:lnTo>
                  <a:pt x="495300" y="2334718"/>
                </a:lnTo>
                <a:lnTo>
                  <a:pt x="520700" y="2362628"/>
                </a:lnTo>
                <a:lnTo>
                  <a:pt x="558800" y="2389454"/>
                </a:lnTo>
                <a:lnTo>
                  <a:pt x="596900" y="2415180"/>
                </a:lnTo>
                <a:lnTo>
                  <a:pt x="635000" y="2439793"/>
                </a:lnTo>
                <a:lnTo>
                  <a:pt x="673100" y="2463278"/>
                </a:lnTo>
                <a:lnTo>
                  <a:pt x="711200" y="2485621"/>
                </a:lnTo>
                <a:lnTo>
                  <a:pt x="762000" y="2506807"/>
                </a:lnTo>
                <a:lnTo>
                  <a:pt x="800100" y="2526822"/>
                </a:lnTo>
                <a:lnTo>
                  <a:pt x="838200" y="2545653"/>
                </a:lnTo>
                <a:lnTo>
                  <a:pt x="889000" y="2563283"/>
                </a:lnTo>
                <a:lnTo>
                  <a:pt x="927100" y="2579700"/>
                </a:lnTo>
                <a:lnTo>
                  <a:pt x="965200" y="2594889"/>
                </a:lnTo>
                <a:lnTo>
                  <a:pt x="1016000" y="2608836"/>
                </a:lnTo>
                <a:lnTo>
                  <a:pt x="1054100" y="2621525"/>
                </a:lnTo>
                <a:lnTo>
                  <a:pt x="1104900" y="2632944"/>
                </a:lnTo>
                <a:lnTo>
                  <a:pt x="1155700" y="2643077"/>
                </a:lnTo>
                <a:lnTo>
                  <a:pt x="1193800" y="2651910"/>
                </a:lnTo>
                <a:lnTo>
                  <a:pt x="1244600" y="2659429"/>
                </a:lnTo>
                <a:lnTo>
                  <a:pt x="1282700" y="2665619"/>
                </a:lnTo>
                <a:lnTo>
                  <a:pt x="1333500" y="2670467"/>
                </a:lnTo>
                <a:lnTo>
                  <a:pt x="1384300" y="2673958"/>
                </a:lnTo>
                <a:lnTo>
                  <a:pt x="1435100" y="2676077"/>
                </a:lnTo>
                <a:lnTo>
                  <a:pt x="1473200" y="2676810"/>
                </a:lnTo>
                <a:lnTo>
                  <a:pt x="1524000" y="2676144"/>
                </a:lnTo>
                <a:lnTo>
                  <a:pt x="1600200" y="2673096"/>
                </a:lnTo>
                <a:lnTo>
                  <a:pt x="1651000" y="2669332"/>
                </a:lnTo>
                <a:lnTo>
                  <a:pt x="1689100" y="2664176"/>
                </a:lnTo>
                <a:lnTo>
                  <a:pt x="1739900" y="2657647"/>
                </a:lnTo>
                <a:lnTo>
                  <a:pt x="1790700" y="2649762"/>
                </a:lnTo>
                <a:lnTo>
                  <a:pt x="1828800" y="2640537"/>
                </a:lnTo>
                <a:lnTo>
                  <a:pt x="1879600" y="2629990"/>
                </a:lnTo>
                <a:lnTo>
                  <a:pt x="1917700" y="2618139"/>
                </a:lnTo>
                <a:lnTo>
                  <a:pt x="1968500" y="2605001"/>
                </a:lnTo>
                <a:lnTo>
                  <a:pt x="2006600" y="2590593"/>
                </a:lnTo>
                <a:lnTo>
                  <a:pt x="2057400" y="2574934"/>
                </a:lnTo>
                <a:lnTo>
                  <a:pt x="2095500" y="2558039"/>
                </a:lnTo>
                <a:lnTo>
                  <a:pt x="2146300" y="2539927"/>
                </a:lnTo>
                <a:lnTo>
                  <a:pt x="2184400" y="2520615"/>
                </a:lnTo>
                <a:lnTo>
                  <a:pt x="2222500" y="2500121"/>
                </a:lnTo>
                <a:lnTo>
                  <a:pt x="2260600" y="2478461"/>
                </a:lnTo>
                <a:lnTo>
                  <a:pt x="2298700" y="2455653"/>
                </a:lnTo>
                <a:lnTo>
                  <a:pt x="2349500" y="2431715"/>
                </a:lnTo>
                <a:lnTo>
                  <a:pt x="2387600" y="2406664"/>
                </a:lnTo>
                <a:lnTo>
                  <a:pt x="2425700" y="2380518"/>
                </a:lnTo>
                <a:lnTo>
                  <a:pt x="2451100" y="2353293"/>
                </a:lnTo>
                <a:lnTo>
                  <a:pt x="2489200" y="2325007"/>
                </a:lnTo>
                <a:lnTo>
                  <a:pt x="2527300" y="2295678"/>
                </a:lnTo>
                <a:lnTo>
                  <a:pt x="2565400" y="2265323"/>
                </a:lnTo>
                <a:lnTo>
                  <a:pt x="2590800" y="2233959"/>
                </a:lnTo>
                <a:lnTo>
                  <a:pt x="2628900" y="2201604"/>
                </a:lnTo>
                <a:lnTo>
                  <a:pt x="2654300" y="2168275"/>
                </a:lnTo>
                <a:lnTo>
                  <a:pt x="2679700" y="2133989"/>
                </a:lnTo>
                <a:lnTo>
                  <a:pt x="2717800" y="2098764"/>
                </a:lnTo>
                <a:lnTo>
                  <a:pt x="2743200" y="2062618"/>
                </a:lnTo>
                <a:lnTo>
                  <a:pt x="2768600" y="2025568"/>
                </a:lnTo>
                <a:lnTo>
                  <a:pt x="2794000" y="1987630"/>
                </a:lnTo>
                <a:lnTo>
                  <a:pt x="2806700" y="1948823"/>
                </a:lnTo>
                <a:lnTo>
                  <a:pt x="2832100" y="1909164"/>
                </a:lnTo>
                <a:lnTo>
                  <a:pt x="2857500" y="1868670"/>
                </a:lnTo>
                <a:lnTo>
                  <a:pt x="2870200" y="1827359"/>
                </a:lnTo>
                <a:lnTo>
                  <a:pt x="2895600" y="1785248"/>
                </a:lnTo>
                <a:lnTo>
                  <a:pt x="2946400" y="1609153"/>
                </a:lnTo>
                <a:lnTo>
                  <a:pt x="2959100" y="1563304"/>
                </a:lnTo>
                <a:close/>
              </a:path>
              <a:path w="2971800" h="2677160">
                <a:moveTo>
                  <a:pt x="74340" y="916015"/>
                </a:moveTo>
                <a:lnTo>
                  <a:pt x="50799" y="956568"/>
                </a:lnTo>
                <a:lnTo>
                  <a:pt x="25399" y="1046444"/>
                </a:lnTo>
                <a:lnTo>
                  <a:pt x="25399" y="1091316"/>
                </a:lnTo>
                <a:lnTo>
                  <a:pt x="63499" y="953749"/>
                </a:lnTo>
                <a:lnTo>
                  <a:pt x="74340" y="916015"/>
                </a:lnTo>
                <a:close/>
              </a:path>
              <a:path w="2971800" h="2677160">
                <a:moveTo>
                  <a:pt x="78152" y="906210"/>
                </a:moveTo>
                <a:lnTo>
                  <a:pt x="76199" y="909542"/>
                </a:lnTo>
                <a:lnTo>
                  <a:pt x="74340" y="916015"/>
                </a:lnTo>
                <a:lnTo>
                  <a:pt x="76199" y="912812"/>
                </a:lnTo>
                <a:lnTo>
                  <a:pt x="78152" y="906210"/>
                </a:lnTo>
                <a:close/>
              </a:path>
              <a:path w="2971800" h="2677160">
                <a:moveTo>
                  <a:pt x="2971800" y="1304544"/>
                </a:moveTo>
                <a:lnTo>
                  <a:pt x="2971800" y="1186918"/>
                </a:lnTo>
                <a:lnTo>
                  <a:pt x="2921000" y="1001096"/>
                </a:lnTo>
                <a:lnTo>
                  <a:pt x="2882900" y="869860"/>
                </a:lnTo>
                <a:lnTo>
                  <a:pt x="2857500" y="827750"/>
                </a:lnTo>
                <a:lnTo>
                  <a:pt x="2844800" y="786485"/>
                </a:lnTo>
                <a:lnTo>
                  <a:pt x="2819400" y="746080"/>
                </a:lnTo>
                <a:lnTo>
                  <a:pt x="2794000" y="706554"/>
                </a:lnTo>
                <a:lnTo>
                  <a:pt x="2781300" y="667921"/>
                </a:lnTo>
                <a:lnTo>
                  <a:pt x="2755900" y="630197"/>
                </a:lnTo>
                <a:lnTo>
                  <a:pt x="2717800" y="593400"/>
                </a:lnTo>
                <a:lnTo>
                  <a:pt x="2692400" y="557545"/>
                </a:lnTo>
                <a:lnTo>
                  <a:pt x="2667000" y="522649"/>
                </a:lnTo>
                <a:lnTo>
                  <a:pt x="2641600" y="488727"/>
                </a:lnTo>
                <a:lnTo>
                  <a:pt x="2603500" y="455797"/>
                </a:lnTo>
                <a:lnTo>
                  <a:pt x="2578100" y="423874"/>
                </a:lnTo>
                <a:lnTo>
                  <a:pt x="2540000" y="392975"/>
                </a:lnTo>
                <a:lnTo>
                  <a:pt x="2501900" y="363116"/>
                </a:lnTo>
                <a:lnTo>
                  <a:pt x="2463800" y="334313"/>
                </a:lnTo>
                <a:lnTo>
                  <a:pt x="2438400" y="306582"/>
                </a:lnTo>
                <a:lnTo>
                  <a:pt x="2400300" y="279940"/>
                </a:lnTo>
                <a:lnTo>
                  <a:pt x="2362200" y="254403"/>
                </a:lnTo>
                <a:lnTo>
                  <a:pt x="2324100" y="229987"/>
                </a:lnTo>
                <a:lnTo>
                  <a:pt x="2286000" y="206709"/>
                </a:lnTo>
                <a:lnTo>
                  <a:pt x="2235200" y="184584"/>
                </a:lnTo>
                <a:lnTo>
                  <a:pt x="2197100" y="163629"/>
                </a:lnTo>
                <a:lnTo>
                  <a:pt x="2159000" y="143861"/>
                </a:lnTo>
                <a:lnTo>
                  <a:pt x="2108200" y="125295"/>
                </a:lnTo>
                <a:lnTo>
                  <a:pt x="2070100" y="107947"/>
                </a:lnTo>
                <a:lnTo>
                  <a:pt x="2032000" y="91835"/>
                </a:lnTo>
                <a:lnTo>
                  <a:pt x="1981200" y="76974"/>
                </a:lnTo>
                <a:lnTo>
                  <a:pt x="1943100" y="63381"/>
                </a:lnTo>
                <a:lnTo>
                  <a:pt x="1892300" y="51071"/>
                </a:lnTo>
                <a:lnTo>
                  <a:pt x="1854200" y="40062"/>
                </a:lnTo>
                <a:lnTo>
                  <a:pt x="1803400" y="30368"/>
                </a:lnTo>
                <a:lnTo>
                  <a:pt x="1752600" y="22008"/>
                </a:lnTo>
                <a:lnTo>
                  <a:pt x="1714500" y="14996"/>
                </a:lnTo>
                <a:lnTo>
                  <a:pt x="1663700" y="9349"/>
                </a:lnTo>
                <a:lnTo>
                  <a:pt x="1612900" y="5083"/>
                </a:lnTo>
                <a:lnTo>
                  <a:pt x="1574800" y="2216"/>
                </a:lnTo>
                <a:lnTo>
                  <a:pt x="1524000" y="762"/>
                </a:lnTo>
                <a:lnTo>
                  <a:pt x="1485900" y="0"/>
                </a:lnTo>
                <a:lnTo>
                  <a:pt x="1447800" y="762"/>
                </a:lnTo>
                <a:lnTo>
                  <a:pt x="1397000" y="2173"/>
                </a:lnTo>
                <a:lnTo>
                  <a:pt x="1346200" y="5002"/>
                </a:lnTo>
                <a:lnTo>
                  <a:pt x="1257300" y="14850"/>
                </a:lnTo>
                <a:lnTo>
                  <a:pt x="1206500" y="21836"/>
                </a:lnTo>
                <a:lnTo>
                  <a:pt x="1168400" y="30174"/>
                </a:lnTo>
                <a:lnTo>
                  <a:pt x="1117600" y="39848"/>
                </a:lnTo>
                <a:lnTo>
                  <a:pt x="1079500" y="50841"/>
                </a:lnTo>
                <a:lnTo>
                  <a:pt x="1028700" y="63138"/>
                </a:lnTo>
                <a:lnTo>
                  <a:pt x="990600" y="76722"/>
                </a:lnTo>
                <a:lnTo>
                  <a:pt x="939800" y="91576"/>
                </a:lnTo>
                <a:lnTo>
                  <a:pt x="901700" y="107684"/>
                </a:lnTo>
                <a:lnTo>
                  <a:pt x="850900" y="125029"/>
                </a:lnTo>
                <a:lnTo>
                  <a:pt x="812799" y="143596"/>
                </a:lnTo>
                <a:lnTo>
                  <a:pt x="774699" y="163367"/>
                </a:lnTo>
                <a:lnTo>
                  <a:pt x="723899" y="184326"/>
                </a:lnTo>
                <a:lnTo>
                  <a:pt x="685799" y="206457"/>
                </a:lnTo>
                <a:lnTo>
                  <a:pt x="647699" y="229744"/>
                </a:lnTo>
                <a:lnTo>
                  <a:pt x="609599" y="254169"/>
                </a:lnTo>
                <a:lnTo>
                  <a:pt x="571499" y="279717"/>
                </a:lnTo>
                <a:lnTo>
                  <a:pt x="533399" y="306371"/>
                </a:lnTo>
                <a:lnTo>
                  <a:pt x="495299" y="334115"/>
                </a:lnTo>
                <a:lnTo>
                  <a:pt x="469899" y="362932"/>
                </a:lnTo>
                <a:lnTo>
                  <a:pt x="431799" y="392806"/>
                </a:lnTo>
                <a:lnTo>
                  <a:pt x="393699" y="423721"/>
                </a:lnTo>
                <a:lnTo>
                  <a:pt x="368299" y="455659"/>
                </a:lnTo>
                <a:lnTo>
                  <a:pt x="330199" y="488605"/>
                </a:lnTo>
                <a:lnTo>
                  <a:pt x="304799" y="522542"/>
                </a:lnTo>
                <a:lnTo>
                  <a:pt x="279399" y="557454"/>
                </a:lnTo>
                <a:lnTo>
                  <a:pt x="241299" y="593324"/>
                </a:lnTo>
                <a:lnTo>
                  <a:pt x="215899" y="630136"/>
                </a:lnTo>
                <a:lnTo>
                  <a:pt x="190499" y="667873"/>
                </a:lnTo>
                <a:lnTo>
                  <a:pt x="165099" y="706519"/>
                </a:lnTo>
                <a:lnTo>
                  <a:pt x="152399" y="746058"/>
                </a:lnTo>
                <a:lnTo>
                  <a:pt x="126999" y="786474"/>
                </a:lnTo>
                <a:lnTo>
                  <a:pt x="101599" y="827749"/>
                </a:lnTo>
                <a:lnTo>
                  <a:pt x="78152" y="906210"/>
                </a:lnTo>
                <a:lnTo>
                  <a:pt x="101599" y="866188"/>
                </a:lnTo>
                <a:lnTo>
                  <a:pt x="114299" y="823702"/>
                </a:lnTo>
                <a:lnTo>
                  <a:pt x="139699" y="782100"/>
                </a:lnTo>
                <a:lnTo>
                  <a:pt x="165099" y="741400"/>
                </a:lnTo>
                <a:lnTo>
                  <a:pt x="177799" y="701616"/>
                </a:lnTo>
                <a:lnTo>
                  <a:pt x="203199" y="662766"/>
                </a:lnTo>
                <a:lnTo>
                  <a:pt x="228599" y="624865"/>
                </a:lnTo>
                <a:lnTo>
                  <a:pt x="266699" y="587930"/>
                </a:lnTo>
                <a:lnTo>
                  <a:pt x="292099" y="551978"/>
                </a:lnTo>
                <a:lnTo>
                  <a:pt x="317499" y="517024"/>
                </a:lnTo>
                <a:lnTo>
                  <a:pt x="355599" y="483086"/>
                </a:lnTo>
                <a:lnTo>
                  <a:pt x="380999" y="450178"/>
                </a:lnTo>
                <a:lnTo>
                  <a:pt x="419099" y="418318"/>
                </a:lnTo>
                <a:lnTo>
                  <a:pt x="444499" y="387521"/>
                </a:lnTo>
                <a:lnTo>
                  <a:pt x="482599" y="357805"/>
                </a:lnTo>
                <a:lnTo>
                  <a:pt x="520699" y="329185"/>
                </a:lnTo>
                <a:lnTo>
                  <a:pt x="558799" y="301677"/>
                </a:lnTo>
                <a:lnTo>
                  <a:pt x="596899" y="275299"/>
                </a:lnTo>
                <a:lnTo>
                  <a:pt x="634999" y="250066"/>
                </a:lnTo>
                <a:lnTo>
                  <a:pt x="673099" y="225994"/>
                </a:lnTo>
                <a:lnTo>
                  <a:pt x="711199" y="203100"/>
                </a:lnTo>
                <a:lnTo>
                  <a:pt x="761999" y="181401"/>
                </a:lnTo>
                <a:lnTo>
                  <a:pt x="800099" y="160911"/>
                </a:lnTo>
                <a:lnTo>
                  <a:pt x="838200" y="141649"/>
                </a:lnTo>
                <a:lnTo>
                  <a:pt x="889000" y="123629"/>
                </a:lnTo>
                <a:lnTo>
                  <a:pt x="927100" y="106869"/>
                </a:lnTo>
                <a:lnTo>
                  <a:pt x="977900" y="91385"/>
                </a:lnTo>
                <a:lnTo>
                  <a:pt x="1016000" y="77192"/>
                </a:lnTo>
                <a:lnTo>
                  <a:pt x="1066800" y="64307"/>
                </a:lnTo>
                <a:lnTo>
                  <a:pt x="1104900" y="52747"/>
                </a:lnTo>
                <a:lnTo>
                  <a:pt x="1155700" y="42528"/>
                </a:lnTo>
                <a:lnTo>
                  <a:pt x="1206500" y="33666"/>
                </a:lnTo>
                <a:lnTo>
                  <a:pt x="1244600" y="26178"/>
                </a:lnTo>
                <a:lnTo>
                  <a:pt x="1295400" y="20079"/>
                </a:lnTo>
                <a:lnTo>
                  <a:pt x="1346200" y="15386"/>
                </a:lnTo>
                <a:lnTo>
                  <a:pt x="1384300" y="12115"/>
                </a:lnTo>
                <a:lnTo>
                  <a:pt x="1435100" y="10283"/>
                </a:lnTo>
                <a:lnTo>
                  <a:pt x="1473200" y="10000"/>
                </a:lnTo>
                <a:lnTo>
                  <a:pt x="1524000" y="9906"/>
                </a:lnTo>
                <a:lnTo>
                  <a:pt x="1562100" y="11430"/>
                </a:lnTo>
                <a:lnTo>
                  <a:pt x="1612900" y="14075"/>
                </a:lnTo>
                <a:lnTo>
                  <a:pt x="1651000" y="18179"/>
                </a:lnTo>
                <a:lnTo>
                  <a:pt x="1701800" y="23723"/>
                </a:lnTo>
                <a:lnTo>
                  <a:pt x="1752600" y="30690"/>
                </a:lnTo>
                <a:lnTo>
                  <a:pt x="1803400" y="39060"/>
                </a:lnTo>
                <a:lnTo>
                  <a:pt x="1841500" y="48817"/>
                </a:lnTo>
                <a:lnTo>
                  <a:pt x="1892300" y="59942"/>
                </a:lnTo>
                <a:lnTo>
                  <a:pt x="1930400" y="72419"/>
                </a:lnTo>
                <a:lnTo>
                  <a:pt x="1981200" y="86227"/>
                </a:lnTo>
                <a:lnTo>
                  <a:pt x="2032000" y="101351"/>
                </a:lnTo>
                <a:lnTo>
                  <a:pt x="2070100" y="117772"/>
                </a:lnTo>
                <a:lnTo>
                  <a:pt x="2108200" y="135472"/>
                </a:lnTo>
                <a:lnTo>
                  <a:pt x="2159000" y="154433"/>
                </a:lnTo>
                <a:lnTo>
                  <a:pt x="2197100" y="174638"/>
                </a:lnTo>
                <a:lnTo>
                  <a:pt x="2235200" y="196068"/>
                </a:lnTo>
                <a:lnTo>
                  <a:pt x="2286000" y="218705"/>
                </a:lnTo>
                <a:lnTo>
                  <a:pt x="2324100" y="242533"/>
                </a:lnTo>
                <a:lnTo>
                  <a:pt x="2362200" y="267532"/>
                </a:lnTo>
                <a:lnTo>
                  <a:pt x="2400300" y="293685"/>
                </a:lnTo>
                <a:lnTo>
                  <a:pt x="2438400" y="320974"/>
                </a:lnTo>
                <a:lnTo>
                  <a:pt x="2476500" y="349382"/>
                </a:lnTo>
                <a:lnTo>
                  <a:pt x="2514600" y="378890"/>
                </a:lnTo>
                <a:lnTo>
                  <a:pt x="2540000" y="409480"/>
                </a:lnTo>
                <a:lnTo>
                  <a:pt x="2578100" y="441135"/>
                </a:lnTo>
                <a:lnTo>
                  <a:pt x="2603500" y="473836"/>
                </a:lnTo>
                <a:lnTo>
                  <a:pt x="2641600" y="507567"/>
                </a:lnTo>
                <a:lnTo>
                  <a:pt x="2667000" y="542308"/>
                </a:lnTo>
                <a:lnTo>
                  <a:pt x="2705100" y="578042"/>
                </a:lnTo>
                <a:lnTo>
                  <a:pt x="2730500" y="614752"/>
                </a:lnTo>
                <a:lnTo>
                  <a:pt x="2755900" y="652418"/>
                </a:lnTo>
                <a:lnTo>
                  <a:pt x="2781300" y="691024"/>
                </a:lnTo>
                <a:lnTo>
                  <a:pt x="2806700" y="730552"/>
                </a:lnTo>
                <a:lnTo>
                  <a:pt x="2819400" y="770983"/>
                </a:lnTo>
                <a:lnTo>
                  <a:pt x="2844800" y="812300"/>
                </a:lnTo>
                <a:lnTo>
                  <a:pt x="2870200" y="854485"/>
                </a:lnTo>
                <a:lnTo>
                  <a:pt x="2908300" y="986068"/>
                </a:lnTo>
                <a:lnTo>
                  <a:pt x="2959100" y="1172578"/>
                </a:lnTo>
                <a:lnTo>
                  <a:pt x="2959100" y="1270254"/>
                </a:lnTo>
                <a:lnTo>
                  <a:pt x="2971800" y="1304544"/>
                </a:lnTo>
                <a:close/>
              </a:path>
              <a:path w="2971800" h="2677160">
                <a:moveTo>
                  <a:pt x="2971800" y="1469535"/>
                </a:moveTo>
                <a:lnTo>
                  <a:pt x="2971800" y="1373124"/>
                </a:lnTo>
                <a:lnTo>
                  <a:pt x="2959100" y="1406652"/>
                </a:lnTo>
                <a:lnTo>
                  <a:pt x="2959100" y="1516758"/>
                </a:lnTo>
                <a:lnTo>
                  <a:pt x="2971800" y="14695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8" name="object 4"/>
          <p:cNvSpPr/>
          <p:nvPr/>
        </p:nvSpPr>
        <p:spPr>
          <a:xfrm>
            <a:off x="3786995" y="1927551"/>
            <a:ext cx="940734" cy="445434"/>
          </a:xfrm>
          <a:custGeom>
            <a:avLst/>
            <a:gdLst/>
            <a:ahLst/>
            <a:cxnLst/>
            <a:rect l="l" t="t" r="r" b="b"/>
            <a:pathLst>
              <a:path w="1066164" h="504825">
                <a:moveTo>
                  <a:pt x="872104" y="364460"/>
                </a:moveTo>
                <a:lnTo>
                  <a:pt x="30480" y="0"/>
                </a:lnTo>
                <a:lnTo>
                  <a:pt x="0" y="69342"/>
                </a:lnTo>
                <a:lnTo>
                  <a:pt x="841757" y="434591"/>
                </a:lnTo>
                <a:lnTo>
                  <a:pt x="872104" y="364460"/>
                </a:lnTo>
                <a:close/>
              </a:path>
              <a:path w="1066164" h="504825">
                <a:moveTo>
                  <a:pt x="906780" y="499025"/>
                </a:moveTo>
                <a:lnTo>
                  <a:pt x="906780" y="379475"/>
                </a:lnTo>
                <a:lnTo>
                  <a:pt x="876300" y="449579"/>
                </a:lnTo>
                <a:lnTo>
                  <a:pt x="841757" y="434591"/>
                </a:lnTo>
                <a:lnTo>
                  <a:pt x="811530" y="504443"/>
                </a:lnTo>
                <a:lnTo>
                  <a:pt x="906780" y="499025"/>
                </a:lnTo>
                <a:close/>
              </a:path>
              <a:path w="1066164" h="504825">
                <a:moveTo>
                  <a:pt x="906780" y="379475"/>
                </a:moveTo>
                <a:lnTo>
                  <a:pt x="872104" y="364460"/>
                </a:lnTo>
                <a:lnTo>
                  <a:pt x="841757" y="434591"/>
                </a:lnTo>
                <a:lnTo>
                  <a:pt x="876300" y="449579"/>
                </a:lnTo>
                <a:lnTo>
                  <a:pt x="906780" y="379475"/>
                </a:lnTo>
                <a:close/>
              </a:path>
              <a:path w="1066164" h="504825">
                <a:moveTo>
                  <a:pt x="1066038" y="489965"/>
                </a:moveTo>
                <a:lnTo>
                  <a:pt x="902208" y="294893"/>
                </a:lnTo>
                <a:lnTo>
                  <a:pt x="872104" y="364460"/>
                </a:lnTo>
                <a:lnTo>
                  <a:pt x="906780" y="379475"/>
                </a:lnTo>
                <a:lnTo>
                  <a:pt x="906780" y="499025"/>
                </a:lnTo>
                <a:lnTo>
                  <a:pt x="1066038" y="489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9" name="object 5"/>
          <p:cNvSpPr/>
          <p:nvPr/>
        </p:nvSpPr>
        <p:spPr>
          <a:xfrm>
            <a:off x="3813880" y="3840925"/>
            <a:ext cx="812987" cy="632012"/>
          </a:xfrm>
          <a:custGeom>
            <a:avLst/>
            <a:gdLst/>
            <a:ahLst/>
            <a:cxnLst/>
            <a:rect l="l" t="t" r="r" b="b"/>
            <a:pathLst>
              <a:path w="921385" h="716279">
                <a:moveTo>
                  <a:pt x="762995" y="169390"/>
                </a:moveTo>
                <a:lnTo>
                  <a:pt x="716566" y="108420"/>
                </a:lnTo>
                <a:lnTo>
                  <a:pt x="0" y="656081"/>
                </a:lnTo>
                <a:lnTo>
                  <a:pt x="46481" y="716279"/>
                </a:lnTo>
                <a:lnTo>
                  <a:pt x="762995" y="169390"/>
                </a:lnTo>
                <a:close/>
              </a:path>
              <a:path w="921385" h="716279">
                <a:moveTo>
                  <a:pt x="921257" y="0"/>
                </a:moveTo>
                <a:lnTo>
                  <a:pt x="670560" y="48005"/>
                </a:lnTo>
                <a:lnTo>
                  <a:pt x="716566" y="108420"/>
                </a:lnTo>
                <a:lnTo>
                  <a:pt x="746760" y="85343"/>
                </a:lnTo>
                <a:lnTo>
                  <a:pt x="793241" y="146303"/>
                </a:lnTo>
                <a:lnTo>
                  <a:pt x="793241" y="209110"/>
                </a:lnTo>
                <a:lnTo>
                  <a:pt x="809244" y="230123"/>
                </a:lnTo>
                <a:lnTo>
                  <a:pt x="921257" y="0"/>
                </a:lnTo>
                <a:close/>
              </a:path>
              <a:path w="921385" h="716279">
                <a:moveTo>
                  <a:pt x="793241" y="146303"/>
                </a:moveTo>
                <a:lnTo>
                  <a:pt x="746760" y="85343"/>
                </a:lnTo>
                <a:lnTo>
                  <a:pt x="716566" y="108420"/>
                </a:lnTo>
                <a:lnTo>
                  <a:pt x="762995" y="169390"/>
                </a:lnTo>
                <a:lnTo>
                  <a:pt x="793241" y="146303"/>
                </a:lnTo>
                <a:close/>
              </a:path>
              <a:path w="921385" h="716279">
                <a:moveTo>
                  <a:pt x="793241" y="209110"/>
                </a:moveTo>
                <a:lnTo>
                  <a:pt x="793241" y="146303"/>
                </a:lnTo>
                <a:lnTo>
                  <a:pt x="762995" y="169390"/>
                </a:lnTo>
                <a:lnTo>
                  <a:pt x="793241" y="2091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10" name="object 6"/>
          <p:cNvSpPr txBox="1"/>
          <p:nvPr/>
        </p:nvSpPr>
        <p:spPr>
          <a:xfrm>
            <a:off x="684220" y="4502660"/>
            <a:ext cx="4473073" cy="75722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588" b="1" spc="-4" dirty="0">
                <a:solidFill>
                  <a:srgbClr val="FF0000"/>
                </a:solidFill>
                <a:latin typeface="Verdana"/>
                <a:cs typeface="Verdana"/>
              </a:rPr>
              <a:t>Preexisting </a:t>
            </a:r>
            <a:r>
              <a:rPr sz="1588" b="1" dirty="0">
                <a:solidFill>
                  <a:srgbClr val="FF0000"/>
                </a:solidFill>
                <a:latin typeface="Verdana"/>
                <a:cs typeface="Verdana"/>
              </a:rPr>
              <a:t>export</a:t>
            </a:r>
            <a:r>
              <a:rPr lang="en-US" sz="1588" b="1" dirty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r>
              <a:rPr sz="1588" b="1" spc="-4" dirty="0">
                <a:solidFill>
                  <a:srgbClr val="FF0000"/>
                </a:solidFill>
                <a:latin typeface="Verdana"/>
                <a:cs typeface="Verdana"/>
              </a:rPr>
              <a:t>controlled </a:t>
            </a:r>
            <a:r>
              <a:rPr lang="en-US" sz="1588" b="1" spc="-4" dirty="0">
                <a:solidFill>
                  <a:srgbClr val="FF0000"/>
                </a:solidFill>
                <a:latin typeface="Verdana"/>
                <a:cs typeface="Verdana"/>
              </a:rPr>
              <a:t>items (commodities, software or </a:t>
            </a:r>
            <a:r>
              <a:rPr sz="1588" b="1" spc="-4" dirty="0">
                <a:solidFill>
                  <a:srgbClr val="FF0000"/>
                </a:solidFill>
                <a:latin typeface="Verdana"/>
                <a:cs typeface="Verdana"/>
              </a:rPr>
              <a:t>technolog</a:t>
            </a:r>
            <a:r>
              <a:rPr lang="en-US" sz="1588" b="1" spc="-4" dirty="0">
                <a:solidFill>
                  <a:srgbClr val="FF0000"/>
                </a:solidFill>
                <a:latin typeface="Verdana"/>
                <a:cs typeface="Verdana"/>
              </a:rPr>
              <a:t>y)</a:t>
            </a:r>
          </a:p>
          <a:p>
            <a:pPr marL="11206" marR="4483">
              <a:spcBef>
                <a:spcPts val="88"/>
              </a:spcBef>
            </a:pPr>
            <a:r>
              <a:rPr sz="1588" spc="-4" dirty="0">
                <a:solidFill>
                  <a:srgbClr val="FF0000"/>
                </a:solidFill>
                <a:latin typeface="Verdana"/>
                <a:cs typeface="Verdana"/>
              </a:rPr>
              <a:t>(Subject </a:t>
            </a:r>
            <a:r>
              <a:rPr sz="1588" dirty="0">
                <a:solidFill>
                  <a:srgbClr val="FF0000"/>
                </a:solidFill>
                <a:latin typeface="Verdana"/>
                <a:cs typeface="Verdana"/>
              </a:rPr>
              <a:t>to the</a:t>
            </a:r>
            <a:r>
              <a:rPr sz="1588" spc="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588" spc="-4" dirty="0">
                <a:solidFill>
                  <a:srgbClr val="FF0000"/>
                </a:solidFill>
                <a:latin typeface="Verdana"/>
                <a:cs typeface="Verdana"/>
              </a:rPr>
              <a:t>EAR)</a:t>
            </a:r>
            <a:endParaRPr sz="1588" dirty="0">
              <a:latin typeface="Verdana"/>
              <a:cs typeface="Verdana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2338204" y="2895371"/>
            <a:ext cx="1483099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177" b="1" dirty="0">
                <a:solidFill>
                  <a:schemeClr val="tx2"/>
                </a:solidFill>
                <a:latin typeface="Verdana"/>
                <a:cs typeface="Verdana"/>
              </a:rPr>
              <a:t>INPUT</a:t>
            </a:r>
          </a:p>
        </p:txBody>
      </p:sp>
      <p:sp>
        <p:nvSpPr>
          <p:cNvPr id="12" name="object 8"/>
          <p:cNvSpPr txBox="1"/>
          <p:nvPr/>
        </p:nvSpPr>
        <p:spPr>
          <a:xfrm>
            <a:off x="7232274" y="2895371"/>
            <a:ext cx="1866340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177" b="1" spc="-9" dirty="0">
                <a:solidFill>
                  <a:schemeClr val="tx2"/>
                </a:solidFill>
                <a:latin typeface="Verdana"/>
                <a:cs typeface="Verdana"/>
              </a:rPr>
              <a:t>OUTPUT</a:t>
            </a:r>
            <a:endParaRPr sz="3177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sp>
        <p:nvSpPr>
          <p:cNvPr id="13" name="object 9"/>
          <p:cNvSpPr txBox="1"/>
          <p:nvPr/>
        </p:nvSpPr>
        <p:spPr>
          <a:xfrm>
            <a:off x="5954785" y="2474028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4879012" y="3617021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4811774" y="2877438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16" name="object 12"/>
          <p:cNvSpPr txBox="1"/>
          <p:nvPr/>
        </p:nvSpPr>
        <p:spPr>
          <a:xfrm>
            <a:off x="5753071" y="2742963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17" name="object 13"/>
          <p:cNvSpPr txBox="1"/>
          <p:nvPr/>
        </p:nvSpPr>
        <p:spPr>
          <a:xfrm>
            <a:off x="4946250" y="3146373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18" name="object 14"/>
          <p:cNvSpPr txBox="1"/>
          <p:nvPr/>
        </p:nvSpPr>
        <p:spPr>
          <a:xfrm>
            <a:off x="5887547" y="3885956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19" name="object 15"/>
          <p:cNvSpPr txBox="1"/>
          <p:nvPr/>
        </p:nvSpPr>
        <p:spPr>
          <a:xfrm>
            <a:off x="4946250" y="2608487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0" name="object 16"/>
          <p:cNvSpPr txBox="1"/>
          <p:nvPr/>
        </p:nvSpPr>
        <p:spPr>
          <a:xfrm>
            <a:off x="6425417" y="2460320"/>
            <a:ext cx="168088" cy="549833"/>
          </a:xfrm>
          <a:prstGeom prst="rect">
            <a:avLst/>
          </a:prstGeom>
        </p:spPr>
        <p:txBody>
          <a:bodyPr vert="horz" wrap="square" lIns="0" tIns="91887" rIns="0" bIns="0" rtlCol="0">
            <a:spAutoFit/>
          </a:bodyPr>
          <a:lstStyle/>
          <a:p>
            <a:pPr marL="11206">
              <a:spcBef>
                <a:spcPts val="723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  <a:p>
            <a:pPr marL="78445">
              <a:spcBef>
                <a:spcPts val="635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1" name="object 17"/>
          <p:cNvSpPr/>
          <p:nvPr/>
        </p:nvSpPr>
        <p:spPr>
          <a:xfrm>
            <a:off x="6655216" y="1814677"/>
            <a:ext cx="759199" cy="565897"/>
          </a:xfrm>
          <a:custGeom>
            <a:avLst/>
            <a:gdLst/>
            <a:ahLst/>
            <a:cxnLst/>
            <a:rect l="l" t="t" r="r" b="b"/>
            <a:pathLst>
              <a:path w="860425" h="641350">
                <a:moveTo>
                  <a:pt x="698332" y="165726"/>
                </a:moveTo>
                <a:lnTo>
                  <a:pt x="653419" y="103971"/>
                </a:lnTo>
                <a:lnTo>
                  <a:pt x="0" y="579119"/>
                </a:lnTo>
                <a:lnTo>
                  <a:pt x="44958" y="640841"/>
                </a:lnTo>
                <a:lnTo>
                  <a:pt x="698332" y="165726"/>
                </a:lnTo>
                <a:close/>
              </a:path>
              <a:path w="860425" h="641350">
                <a:moveTo>
                  <a:pt x="860298" y="0"/>
                </a:moveTo>
                <a:lnTo>
                  <a:pt x="608838" y="42671"/>
                </a:lnTo>
                <a:lnTo>
                  <a:pt x="653419" y="103971"/>
                </a:lnTo>
                <a:lnTo>
                  <a:pt x="684276" y="81533"/>
                </a:lnTo>
                <a:lnTo>
                  <a:pt x="729234" y="143255"/>
                </a:lnTo>
                <a:lnTo>
                  <a:pt x="729234" y="208216"/>
                </a:lnTo>
                <a:lnTo>
                  <a:pt x="742950" y="227075"/>
                </a:lnTo>
                <a:lnTo>
                  <a:pt x="860298" y="0"/>
                </a:lnTo>
                <a:close/>
              </a:path>
              <a:path w="860425" h="641350">
                <a:moveTo>
                  <a:pt x="729234" y="143255"/>
                </a:moveTo>
                <a:lnTo>
                  <a:pt x="684276" y="81533"/>
                </a:lnTo>
                <a:lnTo>
                  <a:pt x="653419" y="103971"/>
                </a:lnTo>
                <a:lnTo>
                  <a:pt x="698332" y="165726"/>
                </a:lnTo>
                <a:lnTo>
                  <a:pt x="729234" y="143255"/>
                </a:lnTo>
                <a:close/>
              </a:path>
              <a:path w="860425" h="641350">
                <a:moveTo>
                  <a:pt x="729234" y="208216"/>
                </a:moveTo>
                <a:lnTo>
                  <a:pt x="729234" y="143255"/>
                </a:lnTo>
                <a:lnTo>
                  <a:pt x="698332" y="165726"/>
                </a:lnTo>
                <a:lnTo>
                  <a:pt x="729234" y="2082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22" name="object 18"/>
          <p:cNvSpPr txBox="1"/>
          <p:nvPr/>
        </p:nvSpPr>
        <p:spPr>
          <a:xfrm>
            <a:off x="5551379" y="3213620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3" name="object 19"/>
          <p:cNvSpPr txBox="1"/>
          <p:nvPr/>
        </p:nvSpPr>
        <p:spPr>
          <a:xfrm>
            <a:off x="6223725" y="2742972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4" name="object 20"/>
          <p:cNvSpPr txBox="1"/>
          <p:nvPr/>
        </p:nvSpPr>
        <p:spPr>
          <a:xfrm>
            <a:off x="5147952" y="2944685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5" name="object 21"/>
          <p:cNvSpPr txBox="1"/>
          <p:nvPr/>
        </p:nvSpPr>
        <p:spPr>
          <a:xfrm>
            <a:off x="4677303" y="2406799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6" name="object 22"/>
          <p:cNvSpPr txBox="1"/>
          <p:nvPr/>
        </p:nvSpPr>
        <p:spPr>
          <a:xfrm>
            <a:off x="5887536" y="3079145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7" name="object 23"/>
          <p:cNvSpPr txBox="1"/>
          <p:nvPr/>
        </p:nvSpPr>
        <p:spPr>
          <a:xfrm>
            <a:off x="6358184" y="3213620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8" name="object 24"/>
          <p:cNvSpPr txBox="1"/>
          <p:nvPr/>
        </p:nvSpPr>
        <p:spPr>
          <a:xfrm>
            <a:off x="5349650" y="2339561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29" name="object 25"/>
          <p:cNvSpPr txBox="1"/>
          <p:nvPr/>
        </p:nvSpPr>
        <p:spPr>
          <a:xfrm>
            <a:off x="138487" y="1480144"/>
            <a:ext cx="5480127" cy="46086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92453" marR="187148">
              <a:spcBef>
                <a:spcPts val="88"/>
              </a:spcBef>
            </a:pPr>
            <a:r>
              <a:rPr sz="1588" b="1" spc="-4" dirty="0">
                <a:solidFill>
                  <a:srgbClr val="009A00"/>
                </a:solidFill>
                <a:latin typeface="Verdana"/>
                <a:cs typeface="Verdana"/>
              </a:rPr>
              <a:t>Publicly</a:t>
            </a:r>
            <a:r>
              <a:rPr sz="1588" b="1" spc="-57" dirty="0">
                <a:solidFill>
                  <a:srgbClr val="009A00"/>
                </a:solidFill>
                <a:latin typeface="Verdana"/>
                <a:cs typeface="Verdana"/>
              </a:rPr>
              <a:t> </a:t>
            </a:r>
            <a:r>
              <a:rPr sz="1588" b="1" dirty="0">
                <a:solidFill>
                  <a:srgbClr val="009A00"/>
                </a:solidFill>
                <a:latin typeface="Verdana"/>
                <a:cs typeface="Verdana"/>
              </a:rPr>
              <a:t>available</a:t>
            </a:r>
            <a:r>
              <a:rPr lang="en-US" sz="1588" b="1" dirty="0">
                <a:solidFill>
                  <a:srgbClr val="009A00"/>
                </a:solidFill>
                <a:latin typeface="Verdana"/>
                <a:cs typeface="Verdana"/>
              </a:rPr>
              <a:t> software and</a:t>
            </a:r>
            <a:r>
              <a:rPr sz="1588" b="1" dirty="0">
                <a:solidFill>
                  <a:srgbClr val="009A00"/>
                </a:solidFill>
                <a:latin typeface="Verdana"/>
                <a:cs typeface="Verdana"/>
              </a:rPr>
              <a:t>  </a:t>
            </a:r>
            <a:r>
              <a:rPr sz="1588" b="1" spc="-4" dirty="0">
                <a:solidFill>
                  <a:srgbClr val="009A00"/>
                </a:solidFill>
                <a:latin typeface="Verdana"/>
                <a:cs typeface="Verdana"/>
              </a:rPr>
              <a:t>technolog</a:t>
            </a:r>
            <a:r>
              <a:rPr lang="en-US" sz="1588" b="1" spc="-4" dirty="0">
                <a:solidFill>
                  <a:srgbClr val="009A00"/>
                </a:solidFill>
                <a:latin typeface="Verdana"/>
                <a:cs typeface="Verdana"/>
              </a:rPr>
              <a:t>y</a:t>
            </a:r>
            <a:endParaRPr sz="1588" dirty="0">
              <a:latin typeface="Verdana"/>
              <a:cs typeface="Verdana"/>
            </a:endParaRPr>
          </a:p>
          <a:p>
            <a:pPr marL="11206">
              <a:lnSpc>
                <a:spcPts val="1623"/>
              </a:lnSpc>
            </a:pPr>
            <a:r>
              <a:rPr sz="1412" spc="-4" dirty="0">
                <a:solidFill>
                  <a:srgbClr val="009A00"/>
                </a:solidFill>
                <a:latin typeface="Verdana"/>
                <a:cs typeface="Verdana"/>
              </a:rPr>
              <a:t>(Not </a:t>
            </a:r>
            <a:r>
              <a:rPr sz="1412" dirty="0">
                <a:solidFill>
                  <a:srgbClr val="009A00"/>
                </a:solidFill>
                <a:latin typeface="Verdana"/>
                <a:cs typeface="Verdana"/>
              </a:rPr>
              <a:t>Subject </a:t>
            </a:r>
            <a:r>
              <a:rPr sz="1412" spc="-4" dirty="0">
                <a:solidFill>
                  <a:srgbClr val="009A00"/>
                </a:solidFill>
                <a:latin typeface="Verdana"/>
                <a:cs typeface="Verdana"/>
              </a:rPr>
              <a:t>to the</a:t>
            </a:r>
            <a:r>
              <a:rPr sz="1412" spc="-66" dirty="0">
                <a:solidFill>
                  <a:srgbClr val="009A00"/>
                </a:solidFill>
                <a:latin typeface="Verdana"/>
                <a:cs typeface="Verdana"/>
              </a:rPr>
              <a:t> </a:t>
            </a:r>
            <a:r>
              <a:rPr sz="1412" spc="-4" dirty="0">
                <a:solidFill>
                  <a:srgbClr val="009A00"/>
                </a:solidFill>
                <a:latin typeface="Verdana"/>
                <a:cs typeface="Verdana"/>
              </a:rPr>
              <a:t>EAR)</a:t>
            </a:r>
            <a:endParaRPr sz="1412" dirty="0">
              <a:latin typeface="Verdana"/>
              <a:cs typeface="Verdana"/>
            </a:endParaRPr>
          </a:p>
        </p:txBody>
      </p:sp>
      <p:sp>
        <p:nvSpPr>
          <p:cNvPr id="30" name="object 26"/>
          <p:cNvSpPr txBox="1"/>
          <p:nvPr/>
        </p:nvSpPr>
        <p:spPr>
          <a:xfrm>
            <a:off x="7520130" y="1419344"/>
            <a:ext cx="3781736" cy="83275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588" b="1" spc="-4" dirty="0">
                <a:solidFill>
                  <a:srgbClr val="009A00"/>
                </a:solidFill>
                <a:latin typeface="Verdana"/>
                <a:cs typeface="Verdana"/>
              </a:rPr>
              <a:t>Results of research published:  (e.g., Fundamental</a:t>
            </a:r>
            <a:r>
              <a:rPr sz="1588" b="1" spc="-13" dirty="0">
                <a:solidFill>
                  <a:srgbClr val="009A00"/>
                </a:solidFill>
                <a:latin typeface="Verdana"/>
                <a:cs typeface="Verdana"/>
              </a:rPr>
              <a:t> </a:t>
            </a:r>
            <a:r>
              <a:rPr sz="1588" b="1" spc="-9" dirty="0">
                <a:solidFill>
                  <a:srgbClr val="009A00"/>
                </a:solidFill>
                <a:latin typeface="Verdana"/>
                <a:cs typeface="Verdana"/>
              </a:rPr>
              <a:t>Research)</a:t>
            </a:r>
            <a:endParaRPr sz="1588" dirty="0">
              <a:latin typeface="Verdana"/>
              <a:cs typeface="Verdana"/>
            </a:endParaRPr>
          </a:p>
          <a:p>
            <a:pPr marL="1086468">
              <a:spcBef>
                <a:spcPts val="852"/>
              </a:spcBef>
            </a:pPr>
            <a:r>
              <a:rPr sz="1412" spc="-4" dirty="0">
                <a:solidFill>
                  <a:srgbClr val="009A00"/>
                </a:solidFill>
                <a:latin typeface="Verdana"/>
                <a:cs typeface="Verdana"/>
              </a:rPr>
              <a:t>(Not </a:t>
            </a:r>
            <a:r>
              <a:rPr sz="1412" dirty="0">
                <a:solidFill>
                  <a:srgbClr val="009A00"/>
                </a:solidFill>
                <a:latin typeface="Verdana"/>
                <a:cs typeface="Verdana"/>
              </a:rPr>
              <a:t>Subject </a:t>
            </a:r>
            <a:r>
              <a:rPr sz="1412" spc="-4" dirty="0">
                <a:solidFill>
                  <a:srgbClr val="009A00"/>
                </a:solidFill>
                <a:latin typeface="Verdana"/>
                <a:cs typeface="Verdana"/>
              </a:rPr>
              <a:t>to the</a:t>
            </a:r>
            <a:r>
              <a:rPr sz="1412" spc="-49" dirty="0">
                <a:solidFill>
                  <a:srgbClr val="009A00"/>
                </a:solidFill>
                <a:latin typeface="Verdana"/>
                <a:cs typeface="Verdana"/>
              </a:rPr>
              <a:t> </a:t>
            </a:r>
            <a:r>
              <a:rPr sz="1412" spc="-4" dirty="0">
                <a:solidFill>
                  <a:srgbClr val="009A00"/>
                </a:solidFill>
                <a:latin typeface="Verdana"/>
                <a:cs typeface="Verdana"/>
              </a:rPr>
              <a:t>EAR)</a:t>
            </a:r>
            <a:endParaRPr sz="1412" dirty="0">
              <a:latin typeface="Verdana"/>
              <a:cs typeface="Verdana"/>
            </a:endParaRPr>
          </a:p>
        </p:txBody>
      </p:sp>
      <p:sp>
        <p:nvSpPr>
          <p:cNvPr id="31" name="object 27"/>
          <p:cNvSpPr/>
          <p:nvPr/>
        </p:nvSpPr>
        <p:spPr>
          <a:xfrm>
            <a:off x="6810261" y="3755101"/>
            <a:ext cx="893669" cy="665629"/>
          </a:xfrm>
          <a:custGeom>
            <a:avLst/>
            <a:gdLst/>
            <a:ahLst/>
            <a:cxnLst/>
            <a:rect l="l" t="t" r="r" b="b"/>
            <a:pathLst>
              <a:path w="1012825" h="754379">
                <a:moveTo>
                  <a:pt x="850883" y="589397"/>
                </a:moveTo>
                <a:lnTo>
                  <a:pt x="44958" y="0"/>
                </a:lnTo>
                <a:lnTo>
                  <a:pt x="0" y="61722"/>
                </a:lnTo>
                <a:lnTo>
                  <a:pt x="806274" y="650640"/>
                </a:lnTo>
                <a:lnTo>
                  <a:pt x="850883" y="589397"/>
                </a:lnTo>
                <a:close/>
              </a:path>
              <a:path w="1012825" h="754379">
                <a:moveTo>
                  <a:pt x="881634" y="732535"/>
                </a:moveTo>
                <a:lnTo>
                  <a:pt x="881634" y="611885"/>
                </a:lnTo>
                <a:lnTo>
                  <a:pt x="836676" y="672845"/>
                </a:lnTo>
                <a:lnTo>
                  <a:pt x="806274" y="650640"/>
                </a:lnTo>
                <a:lnTo>
                  <a:pt x="761238" y="712470"/>
                </a:lnTo>
                <a:lnTo>
                  <a:pt x="881634" y="732535"/>
                </a:lnTo>
                <a:close/>
              </a:path>
              <a:path w="1012825" h="754379">
                <a:moveTo>
                  <a:pt x="881634" y="611885"/>
                </a:moveTo>
                <a:lnTo>
                  <a:pt x="850883" y="589397"/>
                </a:lnTo>
                <a:lnTo>
                  <a:pt x="806274" y="650640"/>
                </a:lnTo>
                <a:lnTo>
                  <a:pt x="836676" y="672845"/>
                </a:lnTo>
                <a:lnTo>
                  <a:pt x="881634" y="611885"/>
                </a:lnTo>
                <a:close/>
              </a:path>
              <a:path w="1012825" h="754379">
                <a:moveTo>
                  <a:pt x="1012698" y="754379"/>
                </a:moveTo>
                <a:lnTo>
                  <a:pt x="896112" y="527304"/>
                </a:lnTo>
                <a:lnTo>
                  <a:pt x="850883" y="589397"/>
                </a:lnTo>
                <a:lnTo>
                  <a:pt x="881634" y="611885"/>
                </a:lnTo>
                <a:lnTo>
                  <a:pt x="881634" y="732535"/>
                </a:lnTo>
                <a:lnTo>
                  <a:pt x="1012698" y="7543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32" name="object 28"/>
          <p:cNvSpPr txBox="1"/>
          <p:nvPr/>
        </p:nvSpPr>
        <p:spPr>
          <a:xfrm>
            <a:off x="5618614" y="2205091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33" name="object 29"/>
          <p:cNvSpPr txBox="1"/>
          <p:nvPr/>
        </p:nvSpPr>
        <p:spPr>
          <a:xfrm>
            <a:off x="5147948" y="3684260"/>
            <a:ext cx="168088" cy="54474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  <a:p>
            <a:pPr marL="78445">
              <a:spcBef>
                <a:spcPts val="1165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34" name="object 30"/>
          <p:cNvSpPr txBox="1"/>
          <p:nvPr/>
        </p:nvSpPr>
        <p:spPr>
          <a:xfrm>
            <a:off x="6156482" y="3482562"/>
            <a:ext cx="504265" cy="54474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  <a:tabLst>
                <a:tab pos="414079" algn="l"/>
              </a:tabLst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	</a:t>
            </a: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  <a:p>
            <a:pPr marL="11206">
              <a:spcBef>
                <a:spcPts val="1165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35" name="object 31"/>
          <p:cNvSpPr txBox="1"/>
          <p:nvPr/>
        </p:nvSpPr>
        <p:spPr>
          <a:xfrm>
            <a:off x="5484154" y="3617020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388343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36" name="object 32"/>
          <p:cNvSpPr txBox="1"/>
          <p:nvPr/>
        </p:nvSpPr>
        <p:spPr>
          <a:xfrm>
            <a:off x="5954802" y="3415308"/>
            <a:ext cx="100853" cy="20080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235" b="1" spc="-4" dirty="0">
                <a:solidFill>
                  <a:srgbClr val="CC0000"/>
                </a:solidFill>
                <a:latin typeface="Book Antiqua"/>
                <a:cs typeface="Book Antiqua"/>
              </a:rPr>
              <a:t>x</a:t>
            </a:r>
            <a:endParaRPr sz="1235" dirty="0">
              <a:latin typeface="Book Antiqua"/>
              <a:cs typeface="Book Antiqua"/>
            </a:endParaRPr>
          </a:p>
        </p:txBody>
      </p:sp>
      <p:sp>
        <p:nvSpPr>
          <p:cNvPr id="37" name="object 33"/>
          <p:cNvSpPr txBox="1"/>
          <p:nvPr/>
        </p:nvSpPr>
        <p:spPr>
          <a:xfrm>
            <a:off x="6223725" y="4410640"/>
            <a:ext cx="5250833" cy="51286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588" b="1" spc="-4" dirty="0">
                <a:solidFill>
                  <a:srgbClr val="FF0000"/>
                </a:solidFill>
                <a:latin typeface="Verdana"/>
                <a:cs typeface="Verdana"/>
              </a:rPr>
              <a:t>Results of research</a:t>
            </a:r>
            <a:r>
              <a:rPr lang="en-US" sz="1588" b="1" spc="-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588" b="1" spc="-4" dirty="0">
                <a:solidFill>
                  <a:srgbClr val="FF0000"/>
                </a:solidFill>
                <a:latin typeface="Verdana"/>
                <a:cs typeface="Verdana"/>
              </a:rPr>
              <a:t>withheld from publication  </a:t>
            </a:r>
            <a:endParaRPr lang="en-US" sz="1588" b="1" spc="-4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11206" marR="4483">
              <a:spcBef>
                <a:spcPts val="88"/>
              </a:spcBef>
            </a:pPr>
            <a:r>
              <a:rPr sz="1588" spc="-4" dirty="0">
                <a:solidFill>
                  <a:srgbClr val="FF0000"/>
                </a:solidFill>
                <a:latin typeface="Verdana"/>
                <a:cs typeface="Verdana"/>
              </a:rPr>
              <a:t>(Subject </a:t>
            </a:r>
            <a:r>
              <a:rPr sz="1588" dirty="0">
                <a:solidFill>
                  <a:srgbClr val="FF0000"/>
                </a:solidFill>
                <a:latin typeface="Verdana"/>
                <a:cs typeface="Verdana"/>
              </a:rPr>
              <a:t>to the</a:t>
            </a:r>
            <a:r>
              <a:rPr sz="1588" spc="9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588" spc="-4" dirty="0">
                <a:solidFill>
                  <a:srgbClr val="FF0000"/>
                </a:solidFill>
                <a:latin typeface="Verdana"/>
                <a:cs typeface="Verdana"/>
              </a:rPr>
              <a:t>EAR)</a:t>
            </a:r>
            <a:endParaRPr sz="1588" dirty="0">
              <a:latin typeface="Verdana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1E34-93AE-70FD-7F1F-711671C4B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24" y="2608487"/>
            <a:ext cx="2079421" cy="11644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E0E818C-BAD3-6954-23B5-77E4F116F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5652" y="2474028"/>
            <a:ext cx="2319667" cy="150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7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8982" y="467231"/>
            <a:ext cx="5054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Export Control Review Flow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3E872767-AB92-9602-BFEC-A45B19264A86}"/>
              </a:ext>
            </a:extLst>
          </p:cNvPr>
          <p:cNvSpPr/>
          <p:nvPr/>
        </p:nvSpPr>
        <p:spPr>
          <a:xfrm>
            <a:off x="1247399" y="4394716"/>
            <a:ext cx="521970" cy="772160"/>
          </a:xfrm>
          <a:custGeom>
            <a:avLst/>
            <a:gdLst/>
            <a:ahLst/>
            <a:cxnLst/>
            <a:rect l="l" t="t" r="r" b="b"/>
            <a:pathLst>
              <a:path w="521969" h="772160">
                <a:moveTo>
                  <a:pt x="391980" y="0"/>
                </a:moveTo>
                <a:lnTo>
                  <a:pt x="0" y="0"/>
                </a:lnTo>
                <a:lnTo>
                  <a:pt x="0" y="771908"/>
                </a:lnTo>
                <a:lnTo>
                  <a:pt x="521648" y="771908"/>
                </a:lnTo>
                <a:lnTo>
                  <a:pt x="521648" y="147011"/>
                </a:lnTo>
                <a:lnTo>
                  <a:pt x="39198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BD8A63A8-6139-01A2-72D5-0749ABAE0F94}"/>
              </a:ext>
            </a:extLst>
          </p:cNvPr>
          <p:cNvSpPr/>
          <p:nvPr/>
        </p:nvSpPr>
        <p:spPr>
          <a:xfrm>
            <a:off x="1247399" y="4394716"/>
            <a:ext cx="521970" cy="772160"/>
          </a:xfrm>
          <a:custGeom>
            <a:avLst/>
            <a:gdLst/>
            <a:ahLst/>
            <a:cxnLst/>
            <a:rect l="l" t="t" r="r" b="b"/>
            <a:pathLst>
              <a:path w="521969" h="772160">
                <a:moveTo>
                  <a:pt x="521648" y="147011"/>
                </a:moveTo>
                <a:lnTo>
                  <a:pt x="391980" y="0"/>
                </a:lnTo>
                <a:lnTo>
                  <a:pt x="0" y="0"/>
                </a:lnTo>
                <a:lnTo>
                  <a:pt x="0" y="771908"/>
                </a:lnTo>
                <a:lnTo>
                  <a:pt x="521648" y="771908"/>
                </a:lnTo>
                <a:lnTo>
                  <a:pt x="521648" y="147011"/>
                </a:lnTo>
                <a:close/>
              </a:path>
            </a:pathLst>
          </a:custGeom>
          <a:ln w="88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DC92516-40DE-DF04-D3DF-BEFCD744B94F}"/>
              </a:ext>
            </a:extLst>
          </p:cNvPr>
          <p:cNvSpPr/>
          <p:nvPr/>
        </p:nvSpPr>
        <p:spPr>
          <a:xfrm>
            <a:off x="1339529" y="4398689"/>
            <a:ext cx="426084" cy="619760"/>
          </a:xfrm>
          <a:custGeom>
            <a:avLst/>
            <a:gdLst/>
            <a:ahLst/>
            <a:cxnLst/>
            <a:rect l="l" t="t" r="r" b="b"/>
            <a:pathLst>
              <a:path w="426085" h="619760">
                <a:moveTo>
                  <a:pt x="334184" y="599718"/>
                </a:moveTo>
                <a:lnTo>
                  <a:pt x="198908" y="599718"/>
                </a:lnTo>
                <a:lnTo>
                  <a:pt x="198908" y="619582"/>
                </a:lnTo>
                <a:lnTo>
                  <a:pt x="334184" y="619582"/>
                </a:lnTo>
                <a:lnTo>
                  <a:pt x="334184" y="599718"/>
                </a:lnTo>
                <a:close/>
              </a:path>
              <a:path w="426085" h="619760">
                <a:moveTo>
                  <a:pt x="334184" y="506539"/>
                </a:moveTo>
                <a:lnTo>
                  <a:pt x="0" y="506539"/>
                </a:lnTo>
                <a:lnTo>
                  <a:pt x="0" y="526392"/>
                </a:lnTo>
                <a:lnTo>
                  <a:pt x="334184" y="526392"/>
                </a:lnTo>
                <a:lnTo>
                  <a:pt x="334184" y="506539"/>
                </a:lnTo>
                <a:close/>
              </a:path>
              <a:path w="426085" h="619760">
                <a:moveTo>
                  <a:pt x="334184" y="413349"/>
                </a:moveTo>
                <a:lnTo>
                  <a:pt x="0" y="413349"/>
                </a:lnTo>
                <a:lnTo>
                  <a:pt x="0" y="433201"/>
                </a:lnTo>
                <a:lnTo>
                  <a:pt x="334184" y="433201"/>
                </a:lnTo>
                <a:lnTo>
                  <a:pt x="334184" y="413349"/>
                </a:lnTo>
                <a:close/>
              </a:path>
              <a:path w="426085" h="619760">
                <a:moveTo>
                  <a:pt x="334184" y="320158"/>
                </a:moveTo>
                <a:lnTo>
                  <a:pt x="0" y="320158"/>
                </a:lnTo>
                <a:lnTo>
                  <a:pt x="0" y="340010"/>
                </a:lnTo>
                <a:lnTo>
                  <a:pt x="334184" y="340010"/>
                </a:lnTo>
                <a:lnTo>
                  <a:pt x="334184" y="320158"/>
                </a:lnTo>
                <a:close/>
              </a:path>
              <a:path w="426085" h="619760">
                <a:moveTo>
                  <a:pt x="135390" y="226967"/>
                </a:moveTo>
                <a:lnTo>
                  <a:pt x="0" y="226967"/>
                </a:lnTo>
                <a:lnTo>
                  <a:pt x="0" y="246832"/>
                </a:lnTo>
                <a:lnTo>
                  <a:pt x="135390" y="246832"/>
                </a:lnTo>
                <a:lnTo>
                  <a:pt x="135390" y="226967"/>
                </a:lnTo>
                <a:close/>
              </a:path>
              <a:path w="426085" h="619760">
                <a:moveTo>
                  <a:pt x="135390" y="133776"/>
                </a:moveTo>
                <a:lnTo>
                  <a:pt x="0" y="133776"/>
                </a:lnTo>
                <a:lnTo>
                  <a:pt x="0" y="153641"/>
                </a:lnTo>
                <a:lnTo>
                  <a:pt x="135390" y="153641"/>
                </a:lnTo>
                <a:lnTo>
                  <a:pt x="135390" y="133776"/>
                </a:lnTo>
                <a:close/>
              </a:path>
              <a:path w="426085" h="619760">
                <a:moveTo>
                  <a:pt x="298019" y="0"/>
                </a:moveTo>
                <a:lnTo>
                  <a:pt x="298019" y="144156"/>
                </a:lnTo>
                <a:lnTo>
                  <a:pt x="425513" y="144156"/>
                </a:lnTo>
                <a:lnTo>
                  <a:pt x="298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36A76823-528B-6554-4D6D-3A4BA67542F0}"/>
              </a:ext>
            </a:extLst>
          </p:cNvPr>
          <p:cNvSpPr/>
          <p:nvPr/>
        </p:nvSpPr>
        <p:spPr>
          <a:xfrm>
            <a:off x="1427539" y="4690739"/>
            <a:ext cx="541020" cy="486409"/>
          </a:xfrm>
          <a:custGeom>
            <a:avLst/>
            <a:gdLst/>
            <a:ahLst/>
            <a:cxnLst/>
            <a:rect l="l" t="t" r="r" b="b"/>
            <a:pathLst>
              <a:path w="541019" h="486410">
                <a:moveTo>
                  <a:pt x="89497" y="175989"/>
                </a:moveTo>
                <a:lnTo>
                  <a:pt x="0" y="275301"/>
                </a:lnTo>
                <a:lnTo>
                  <a:pt x="190096" y="486116"/>
                </a:lnTo>
                <a:lnTo>
                  <a:pt x="366783" y="290038"/>
                </a:lnTo>
                <a:lnTo>
                  <a:pt x="192270" y="290038"/>
                </a:lnTo>
                <a:lnTo>
                  <a:pt x="89497" y="175989"/>
                </a:lnTo>
                <a:close/>
              </a:path>
              <a:path w="541019" h="486410">
                <a:moveTo>
                  <a:pt x="453667" y="0"/>
                </a:moveTo>
                <a:lnTo>
                  <a:pt x="192270" y="290038"/>
                </a:lnTo>
                <a:lnTo>
                  <a:pt x="366783" y="290038"/>
                </a:lnTo>
                <a:lnTo>
                  <a:pt x="540875" y="96840"/>
                </a:lnTo>
                <a:lnTo>
                  <a:pt x="453667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E79C46-DC5B-F547-1D7E-8D1CBD95736A}"/>
              </a:ext>
            </a:extLst>
          </p:cNvPr>
          <p:cNvSpPr/>
          <p:nvPr/>
        </p:nvSpPr>
        <p:spPr>
          <a:xfrm>
            <a:off x="1427539" y="4690739"/>
            <a:ext cx="541020" cy="486409"/>
          </a:xfrm>
          <a:custGeom>
            <a:avLst/>
            <a:gdLst/>
            <a:ahLst/>
            <a:cxnLst/>
            <a:rect l="l" t="t" r="r" b="b"/>
            <a:pathLst>
              <a:path w="541019" h="486410">
                <a:moveTo>
                  <a:pt x="0" y="275301"/>
                </a:moveTo>
                <a:lnTo>
                  <a:pt x="89497" y="175989"/>
                </a:lnTo>
                <a:lnTo>
                  <a:pt x="192270" y="290038"/>
                </a:lnTo>
                <a:lnTo>
                  <a:pt x="453667" y="0"/>
                </a:lnTo>
                <a:lnTo>
                  <a:pt x="540875" y="96840"/>
                </a:lnTo>
                <a:lnTo>
                  <a:pt x="190096" y="486116"/>
                </a:lnTo>
                <a:lnTo>
                  <a:pt x="0" y="275301"/>
                </a:lnTo>
                <a:close/>
              </a:path>
            </a:pathLst>
          </a:custGeom>
          <a:ln w="89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1780EDA0-FCE5-DAE2-0B4A-C8F877F35A63}"/>
              </a:ext>
            </a:extLst>
          </p:cNvPr>
          <p:cNvSpPr txBox="1"/>
          <p:nvPr/>
        </p:nvSpPr>
        <p:spPr>
          <a:xfrm>
            <a:off x="1026406" y="5207299"/>
            <a:ext cx="1161415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No 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License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 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Required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715921B0-B150-CD12-53BE-C1801B6D2781}"/>
              </a:ext>
            </a:extLst>
          </p:cNvPr>
          <p:cNvSpPr txBox="1"/>
          <p:nvPr/>
        </p:nvSpPr>
        <p:spPr>
          <a:xfrm>
            <a:off x="4905102" y="5242062"/>
            <a:ext cx="1234316" cy="4469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Technology 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Control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 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Plan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474BE126-6AC2-67C7-2627-AB86EB51A95D}"/>
              </a:ext>
            </a:extLst>
          </p:cNvPr>
          <p:cNvSpPr txBox="1"/>
          <p:nvPr/>
        </p:nvSpPr>
        <p:spPr>
          <a:xfrm>
            <a:off x="9066081" y="5280550"/>
            <a:ext cx="1021822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Decline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Transaction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3E162B84-FDD2-C285-D1FD-08000F2D7853}"/>
              </a:ext>
            </a:extLst>
          </p:cNvPr>
          <p:cNvSpPr/>
          <p:nvPr/>
        </p:nvSpPr>
        <p:spPr>
          <a:xfrm>
            <a:off x="5191095" y="4444378"/>
            <a:ext cx="520700" cy="763905"/>
          </a:xfrm>
          <a:custGeom>
            <a:avLst/>
            <a:gdLst/>
            <a:ahLst/>
            <a:cxnLst/>
            <a:rect l="l" t="t" r="r" b="b"/>
            <a:pathLst>
              <a:path w="520700" h="763904">
                <a:moveTo>
                  <a:pt x="391064" y="0"/>
                </a:moveTo>
                <a:lnTo>
                  <a:pt x="0" y="0"/>
                </a:lnTo>
                <a:lnTo>
                  <a:pt x="0" y="763838"/>
                </a:lnTo>
                <a:lnTo>
                  <a:pt x="520389" y="763838"/>
                </a:lnTo>
                <a:lnTo>
                  <a:pt x="520389" y="145472"/>
                </a:lnTo>
                <a:lnTo>
                  <a:pt x="39106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2" name="object 39">
            <a:extLst>
              <a:ext uri="{FF2B5EF4-FFF2-40B4-BE49-F238E27FC236}">
                <a16:creationId xmlns:a16="http://schemas.microsoft.com/office/drawing/2014/main" id="{DB4264B0-0035-A87F-3AD8-BE9E72977CEB}"/>
              </a:ext>
            </a:extLst>
          </p:cNvPr>
          <p:cNvSpPr/>
          <p:nvPr/>
        </p:nvSpPr>
        <p:spPr>
          <a:xfrm>
            <a:off x="5191095" y="4444378"/>
            <a:ext cx="520700" cy="763905"/>
          </a:xfrm>
          <a:custGeom>
            <a:avLst/>
            <a:gdLst/>
            <a:ahLst/>
            <a:cxnLst/>
            <a:rect l="l" t="t" r="r" b="b"/>
            <a:pathLst>
              <a:path w="520700" h="763904">
                <a:moveTo>
                  <a:pt x="520389" y="145472"/>
                </a:moveTo>
                <a:lnTo>
                  <a:pt x="391064" y="0"/>
                </a:lnTo>
                <a:lnTo>
                  <a:pt x="0" y="0"/>
                </a:lnTo>
                <a:lnTo>
                  <a:pt x="0" y="763838"/>
                </a:lnTo>
                <a:lnTo>
                  <a:pt x="520389" y="763838"/>
                </a:lnTo>
                <a:lnTo>
                  <a:pt x="520389" y="145472"/>
                </a:lnTo>
                <a:close/>
              </a:path>
            </a:pathLst>
          </a:custGeom>
          <a:ln w="88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3" name="object 40">
            <a:extLst>
              <a:ext uri="{FF2B5EF4-FFF2-40B4-BE49-F238E27FC236}">
                <a16:creationId xmlns:a16="http://schemas.microsoft.com/office/drawing/2014/main" id="{1FCBA6D6-A645-5D98-AFEE-1F03E572D0FF}"/>
              </a:ext>
            </a:extLst>
          </p:cNvPr>
          <p:cNvSpPr/>
          <p:nvPr/>
        </p:nvSpPr>
        <p:spPr>
          <a:xfrm>
            <a:off x="5287802" y="4449456"/>
            <a:ext cx="415925" cy="715010"/>
          </a:xfrm>
          <a:custGeom>
            <a:avLst/>
            <a:gdLst/>
            <a:ahLst/>
            <a:cxnLst/>
            <a:rect l="l" t="t" r="r" b="b"/>
            <a:pathLst>
              <a:path w="415925" h="715010">
                <a:moveTo>
                  <a:pt x="290580" y="0"/>
                </a:moveTo>
                <a:lnTo>
                  <a:pt x="290580" y="139922"/>
                </a:lnTo>
                <a:lnTo>
                  <a:pt x="415785" y="139922"/>
                </a:lnTo>
                <a:lnTo>
                  <a:pt x="290580" y="0"/>
                </a:lnTo>
                <a:close/>
              </a:path>
              <a:path w="415925" h="715010">
                <a:moveTo>
                  <a:pt x="129095" y="116370"/>
                </a:moveTo>
                <a:lnTo>
                  <a:pt x="0" y="116370"/>
                </a:lnTo>
                <a:lnTo>
                  <a:pt x="0" y="134199"/>
                </a:lnTo>
                <a:lnTo>
                  <a:pt x="129095" y="134199"/>
                </a:lnTo>
                <a:lnTo>
                  <a:pt x="129095" y="116370"/>
                </a:lnTo>
                <a:close/>
              </a:path>
              <a:path w="415925" h="715010">
                <a:moveTo>
                  <a:pt x="129095" y="198101"/>
                </a:moveTo>
                <a:lnTo>
                  <a:pt x="0" y="198101"/>
                </a:lnTo>
                <a:lnTo>
                  <a:pt x="0" y="215942"/>
                </a:lnTo>
                <a:lnTo>
                  <a:pt x="129095" y="215942"/>
                </a:lnTo>
                <a:lnTo>
                  <a:pt x="129095" y="198101"/>
                </a:lnTo>
                <a:close/>
              </a:path>
              <a:path w="415925" h="715010">
                <a:moveTo>
                  <a:pt x="326974" y="279832"/>
                </a:moveTo>
                <a:lnTo>
                  <a:pt x="0" y="279832"/>
                </a:lnTo>
                <a:lnTo>
                  <a:pt x="0" y="297673"/>
                </a:lnTo>
                <a:lnTo>
                  <a:pt x="326974" y="297673"/>
                </a:lnTo>
                <a:lnTo>
                  <a:pt x="326974" y="279832"/>
                </a:lnTo>
                <a:close/>
              </a:path>
              <a:path w="415925" h="715010">
                <a:moveTo>
                  <a:pt x="326974" y="361551"/>
                </a:moveTo>
                <a:lnTo>
                  <a:pt x="0" y="361551"/>
                </a:lnTo>
                <a:lnTo>
                  <a:pt x="0" y="379417"/>
                </a:lnTo>
                <a:lnTo>
                  <a:pt x="326974" y="379417"/>
                </a:lnTo>
                <a:lnTo>
                  <a:pt x="326974" y="361551"/>
                </a:lnTo>
                <a:close/>
              </a:path>
              <a:path w="415925" h="715010">
                <a:moveTo>
                  <a:pt x="326974" y="443282"/>
                </a:moveTo>
                <a:lnTo>
                  <a:pt x="0" y="443282"/>
                </a:lnTo>
                <a:lnTo>
                  <a:pt x="0" y="461161"/>
                </a:lnTo>
                <a:lnTo>
                  <a:pt x="326974" y="461161"/>
                </a:lnTo>
                <a:lnTo>
                  <a:pt x="326974" y="443282"/>
                </a:lnTo>
                <a:close/>
              </a:path>
              <a:path w="415925" h="715010">
                <a:moveTo>
                  <a:pt x="256933" y="611587"/>
                </a:moveTo>
                <a:lnTo>
                  <a:pt x="70155" y="611587"/>
                </a:lnTo>
                <a:lnTo>
                  <a:pt x="163544" y="714400"/>
                </a:lnTo>
                <a:lnTo>
                  <a:pt x="256933" y="611587"/>
                </a:lnTo>
                <a:close/>
              </a:path>
              <a:path w="415925" h="715010">
                <a:moveTo>
                  <a:pt x="195475" y="526839"/>
                </a:moveTo>
                <a:lnTo>
                  <a:pt x="130126" y="526839"/>
                </a:lnTo>
                <a:lnTo>
                  <a:pt x="130126" y="611587"/>
                </a:lnTo>
                <a:lnTo>
                  <a:pt x="195475" y="611587"/>
                </a:lnTo>
                <a:lnTo>
                  <a:pt x="195475" y="526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C95321AF-1269-A1CB-2B63-A203DC2AC45C}"/>
              </a:ext>
            </a:extLst>
          </p:cNvPr>
          <p:cNvSpPr/>
          <p:nvPr/>
        </p:nvSpPr>
        <p:spPr>
          <a:xfrm>
            <a:off x="5090839" y="4920761"/>
            <a:ext cx="721360" cy="306070"/>
          </a:xfrm>
          <a:custGeom>
            <a:avLst/>
            <a:gdLst/>
            <a:ahLst/>
            <a:cxnLst/>
            <a:rect l="l" t="t" r="r" b="b"/>
            <a:pathLst>
              <a:path w="721360" h="306070">
                <a:moveTo>
                  <a:pt x="100140" y="0"/>
                </a:moveTo>
                <a:lnTo>
                  <a:pt x="0" y="81967"/>
                </a:lnTo>
                <a:lnTo>
                  <a:pt x="0" y="305756"/>
                </a:lnTo>
                <a:lnTo>
                  <a:pt x="721014" y="305756"/>
                </a:lnTo>
                <a:lnTo>
                  <a:pt x="721014" y="243107"/>
                </a:lnTo>
                <a:lnTo>
                  <a:pt x="360507" y="243107"/>
                </a:lnTo>
                <a:lnTo>
                  <a:pt x="320451" y="202819"/>
                </a:lnTo>
                <a:lnTo>
                  <a:pt x="180940" y="202819"/>
                </a:lnTo>
                <a:lnTo>
                  <a:pt x="180940" y="99870"/>
                </a:lnTo>
                <a:lnTo>
                  <a:pt x="100140" y="99870"/>
                </a:lnTo>
                <a:lnTo>
                  <a:pt x="100140" y="0"/>
                </a:lnTo>
                <a:close/>
              </a:path>
              <a:path w="721360" h="306070">
                <a:moveTo>
                  <a:pt x="620759" y="1241"/>
                </a:moveTo>
                <a:lnTo>
                  <a:pt x="620759" y="99870"/>
                </a:lnTo>
                <a:lnTo>
                  <a:pt x="541447" y="99870"/>
                </a:lnTo>
                <a:lnTo>
                  <a:pt x="541447" y="202819"/>
                </a:lnTo>
                <a:lnTo>
                  <a:pt x="401136" y="202819"/>
                </a:lnTo>
                <a:lnTo>
                  <a:pt x="360507" y="243107"/>
                </a:lnTo>
                <a:lnTo>
                  <a:pt x="721014" y="243107"/>
                </a:lnTo>
                <a:lnTo>
                  <a:pt x="721014" y="81967"/>
                </a:lnTo>
                <a:lnTo>
                  <a:pt x="620759" y="124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876EAF2B-9F03-6961-E6F6-F895F586CA03}"/>
              </a:ext>
            </a:extLst>
          </p:cNvPr>
          <p:cNvSpPr/>
          <p:nvPr/>
        </p:nvSpPr>
        <p:spPr>
          <a:xfrm>
            <a:off x="5090839" y="5020631"/>
            <a:ext cx="721360" cy="206375"/>
          </a:xfrm>
          <a:custGeom>
            <a:avLst/>
            <a:gdLst/>
            <a:ahLst/>
            <a:cxnLst/>
            <a:rect l="l" t="t" r="r" b="b"/>
            <a:pathLst>
              <a:path w="721360" h="206375">
                <a:moveTo>
                  <a:pt x="180940" y="0"/>
                </a:moveTo>
                <a:lnTo>
                  <a:pt x="0" y="0"/>
                </a:lnTo>
                <a:lnTo>
                  <a:pt x="0" y="205886"/>
                </a:lnTo>
                <a:lnTo>
                  <a:pt x="721014" y="205886"/>
                </a:lnTo>
                <a:lnTo>
                  <a:pt x="721014" y="0"/>
                </a:lnTo>
                <a:lnTo>
                  <a:pt x="541447" y="0"/>
                </a:lnTo>
                <a:lnTo>
                  <a:pt x="541447" y="102949"/>
                </a:lnTo>
                <a:lnTo>
                  <a:pt x="401136" y="102949"/>
                </a:lnTo>
                <a:lnTo>
                  <a:pt x="360507" y="143237"/>
                </a:lnTo>
                <a:lnTo>
                  <a:pt x="320451" y="102949"/>
                </a:lnTo>
                <a:lnTo>
                  <a:pt x="180940" y="102949"/>
                </a:lnTo>
                <a:lnTo>
                  <a:pt x="180940" y="0"/>
                </a:lnTo>
                <a:close/>
              </a:path>
            </a:pathLst>
          </a:custGeom>
          <a:ln w="92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6" name="object 43">
            <a:extLst>
              <a:ext uri="{FF2B5EF4-FFF2-40B4-BE49-F238E27FC236}">
                <a16:creationId xmlns:a16="http://schemas.microsoft.com/office/drawing/2014/main" id="{74C578FD-58B3-659A-1177-BF4BA837AADA}"/>
              </a:ext>
            </a:extLst>
          </p:cNvPr>
          <p:cNvSpPr/>
          <p:nvPr/>
        </p:nvSpPr>
        <p:spPr>
          <a:xfrm>
            <a:off x="5711599" y="4922002"/>
            <a:ext cx="100330" cy="99060"/>
          </a:xfrm>
          <a:custGeom>
            <a:avLst/>
            <a:gdLst/>
            <a:ahLst/>
            <a:cxnLst/>
            <a:rect l="l" t="t" r="r" b="b"/>
            <a:pathLst>
              <a:path w="100329" h="99060">
                <a:moveTo>
                  <a:pt x="0" y="98628"/>
                </a:moveTo>
                <a:lnTo>
                  <a:pt x="100255" y="98628"/>
                </a:lnTo>
                <a:lnTo>
                  <a:pt x="100255" y="80725"/>
                </a:lnTo>
                <a:lnTo>
                  <a:pt x="0" y="0"/>
                </a:lnTo>
                <a:lnTo>
                  <a:pt x="0" y="98628"/>
                </a:lnTo>
                <a:close/>
              </a:path>
            </a:pathLst>
          </a:custGeom>
          <a:ln w="89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7" name="object 44">
            <a:extLst>
              <a:ext uri="{FF2B5EF4-FFF2-40B4-BE49-F238E27FC236}">
                <a16:creationId xmlns:a16="http://schemas.microsoft.com/office/drawing/2014/main" id="{D58835BF-B865-9435-7C67-8D6159BD12D4}"/>
              </a:ext>
            </a:extLst>
          </p:cNvPr>
          <p:cNvSpPr/>
          <p:nvPr/>
        </p:nvSpPr>
        <p:spPr>
          <a:xfrm>
            <a:off x="5090839" y="4920761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29">
                <a:moveTo>
                  <a:pt x="100140" y="0"/>
                </a:moveTo>
                <a:lnTo>
                  <a:pt x="0" y="81967"/>
                </a:lnTo>
                <a:lnTo>
                  <a:pt x="0" y="99870"/>
                </a:lnTo>
                <a:lnTo>
                  <a:pt x="100140" y="99870"/>
                </a:lnTo>
                <a:lnTo>
                  <a:pt x="100140" y="0"/>
                </a:lnTo>
                <a:close/>
              </a:path>
            </a:pathLst>
          </a:custGeom>
          <a:ln w="89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8" name="object 45">
            <a:extLst>
              <a:ext uri="{FF2B5EF4-FFF2-40B4-BE49-F238E27FC236}">
                <a16:creationId xmlns:a16="http://schemas.microsoft.com/office/drawing/2014/main" id="{D2B301A2-F1C1-7937-0998-5E1905B33357}"/>
              </a:ext>
            </a:extLst>
          </p:cNvPr>
          <p:cNvSpPr/>
          <p:nvPr/>
        </p:nvSpPr>
        <p:spPr>
          <a:xfrm>
            <a:off x="3014355" y="4394716"/>
            <a:ext cx="327025" cy="354965"/>
          </a:xfrm>
          <a:custGeom>
            <a:avLst/>
            <a:gdLst/>
            <a:ahLst/>
            <a:cxnLst/>
            <a:rect l="l" t="t" r="r" b="b"/>
            <a:pathLst>
              <a:path w="327025" h="354964">
                <a:moveTo>
                  <a:pt x="163315" y="0"/>
                </a:moveTo>
                <a:lnTo>
                  <a:pt x="119904" y="6327"/>
                </a:lnTo>
                <a:lnTo>
                  <a:pt x="80892" y="24186"/>
                </a:lnTo>
                <a:lnTo>
                  <a:pt x="47838" y="51889"/>
                </a:lnTo>
                <a:lnTo>
                  <a:pt x="22300" y="87747"/>
                </a:lnTo>
                <a:lnTo>
                  <a:pt x="5834" y="130073"/>
                </a:lnTo>
                <a:lnTo>
                  <a:pt x="0" y="177181"/>
                </a:lnTo>
                <a:lnTo>
                  <a:pt x="5834" y="224291"/>
                </a:lnTo>
                <a:lnTo>
                  <a:pt x="22300" y="266622"/>
                </a:lnTo>
                <a:lnTo>
                  <a:pt x="47838" y="302486"/>
                </a:lnTo>
                <a:lnTo>
                  <a:pt x="80892" y="330194"/>
                </a:lnTo>
                <a:lnTo>
                  <a:pt x="119904" y="348058"/>
                </a:lnTo>
                <a:lnTo>
                  <a:pt x="163315" y="354387"/>
                </a:lnTo>
                <a:lnTo>
                  <a:pt x="206726" y="348058"/>
                </a:lnTo>
                <a:lnTo>
                  <a:pt x="245738" y="330194"/>
                </a:lnTo>
                <a:lnTo>
                  <a:pt x="278792" y="302486"/>
                </a:lnTo>
                <a:lnTo>
                  <a:pt x="304330" y="266622"/>
                </a:lnTo>
                <a:lnTo>
                  <a:pt x="320796" y="224291"/>
                </a:lnTo>
                <a:lnTo>
                  <a:pt x="326631" y="177181"/>
                </a:lnTo>
                <a:lnTo>
                  <a:pt x="320796" y="130073"/>
                </a:lnTo>
                <a:lnTo>
                  <a:pt x="304330" y="87747"/>
                </a:lnTo>
                <a:lnTo>
                  <a:pt x="278792" y="51889"/>
                </a:lnTo>
                <a:lnTo>
                  <a:pt x="245738" y="24186"/>
                </a:lnTo>
                <a:lnTo>
                  <a:pt x="206726" y="6327"/>
                </a:lnTo>
                <a:lnTo>
                  <a:pt x="16331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9" name="object 46">
            <a:extLst>
              <a:ext uri="{FF2B5EF4-FFF2-40B4-BE49-F238E27FC236}">
                <a16:creationId xmlns:a16="http://schemas.microsoft.com/office/drawing/2014/main" id="{97EF888E-E8AF-33F2-9006-0AF85705D661}"/>
              </a:ext>
            </a:extLst>
          </p:cNvPr>
          <p:cNvSpPr/>
          <p:nvPr/>
        </p:nvSpPr>
        <p:spPr>
          <a:xfrm>
            <a:off x="3014355" y="4394716"/>
            <a:ext cx="327025" cy="354965"/>
          </a:xfrm>
          <a:custGeom>
            <a:avLst/>
            <a:gdLst/>
            <a:ahLst/>
            <a:cxnLst/>
            <a:rect l="l" t="t" r="r" b="b"/>
            <a:pathLst>
              <a:path w="327025" h="354964">
                <a:moveTo>
                  <a:pt x="326631" y="177181"/>
                </a:moveTo>
                <a:lnTo>
                  <a:pt x="320796" y="130073"/>
                </a:lnTo>
                <a:lnTo>
                  <a:pt x="304330" y="87747"/>
                </a:lnTo>
                <a:lnTo>
                  <a:pt x="278792" y="51889"/>
                </a:lnTo>
                <a:lnTo>
                  <a:pt x="245738" y="24186"/>
                </a:lnTo>
                <a:lnTo>
                  <a:pt x="206726" y="6327"/>
                </a:lnTo>
                <a:lnTo>
                  <a:pt x="163315" y="0"/>
                </a:lnTo>
                <a:lnTo>
                  <a:pt x="119904" y="6327"/>
                </a:lnTo>
                <a:lnTo>
                  <a:pt x="80892" y="24186"/>
                </a:lnTo>
                <a:lnTo>
                  <a:pt x="47838" y="51889"/>
                </a:lnTo>
                <a:lnTo>
                  <a:pt x="22300" y="87747"/>
                </a:lnTo>
                <a:lnTo>
                  <a:pt x="5834" y="130073"/>
                </a:lnTo>
                <a:lnTo>
                  <a:pt x="0" y="177181"/>
                </a:lnTo>
                <a:lnTo>
                  <a:pt x="5834" y="224291"/>
                </a:lnTo>
                <a:lnTo>
                  <a:pt x="22300" y="266622"/>
                </a:lnTo>
                <a:lnTo>
                  <a:pt x="47838" y="302486"/>
                </a:lnTo>
                <a:lnTo>
                  <a:pt x="80892" y="330194"/>
                </a:lnTo>
                <a:lnTo>
                  <a:pt x="119904" y="348058"/>
                </a:lnTo>
                <a:lnTo>
                  <a:pt x="163315" y="354387"/>
                </a:lnTo>
                <a:lnTo>
                  <a:pt x="206726" y="348058"/>
                </a:lnTo>
                <a:lnTo>
                  <a:pt x="245738" y="330194"/>
                </a:lnTo>
                <a:lnTo>
                  <a:pt x="278792" y="302486"/>
                </a:lnTo>
                <a:lnTo>
                  <a:pt x="304330" y="266622"/>
                </a:lnTo>
                <a:lnTo>
                  <a:pt x="320796" y="224291"/>
                </a:lnTo>
                <a:lnTo>
                  <a:pt x="326631" y="177181"/>
                </a:lnTo>
                <a:close/>
              </a:path>
            </a:pathLst>
          </a:custGeom>
          <a:ln w="89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0" name="object 47">
            <a:extLst>
              <a:ext uri="{FF2B5EF4-FFF2-40B4-BE49-F238E27FC236}">
                <a16:creationId xmlns:a16="http://schemas.microsoft.com/office/drawing/2014/main" id="{CD05EE87-AF3B-8236-4CB5-42A2E715FC40}"/>
              </a:ext>
            </a:extLst>
          </p:cNvPr>
          <p:cNvSpPr/>
          <p:nvPr/>
        </p:nvSpPr>
        <p:spPr>
          <a:xfrm>
            <a:off x="3093323" y="4685003"/>
            <a:ext cx="642620" cy="492125"/>
          </a:xfrm>
          <a:custGeom>
            <a:avLst/>
            <a:gdLst/>
            <a:ahLst/>
            <a:cxnLst/>
            <a:rect l="l" t="t" r="r" b="b"/>
            <a:pathLst>
              <a:path w="642620" h="492125">
                <a:moveTo>
                  <a:pt x="642046" y="135093"/>
                </a:moveTo>
                <a:lnTo>
                  <a:pt x="316102" y="135093"/>
                </a:lnTo>
                <a:lnTo>
                  <a:pt x="316102" y="491852"/>
                </a:lnTo>
                <a:lnTo>
                  <a:pt x="642046" y="491852"/>
                </a:lnTo>
                <a:lnTo>
                  <a:pt x="642046" y="135093"/>
                </a:lnTo>
                <a:close/>
              </a:path>
              <a:path w="642620" h="492125">
                <a:moveTo>
                  <a:pt x="101399" y="84400"/>
                </a:moveTo>
                <a:lnTo>
                  <a:pt x="62831" y="84400"/>
                </a:lnTo>
                <a:lnTo>
                  <a:pt x="62914" y="299647"/>
                </a:lnTo>
                <a:lnTo>
                  <a:pt x="65942" y="315992"/>
                </a:lnTo>
                <a:lnTo>
                  <a:pt x="74419" y="329715"/>
                </a:lnTo>
                <a:lnTo>
                  <a:pt x="86972" y="338973"/>
                </a:lnTo>
                <a:lnTo>
                  <a:pt x="102315" y="342369"/>
                </a:lnTo>
                <a:lnTo>
                  <a:pt x="298133" y="342369"/>
                </a:lnTo>
                <a:lnTo>
                  <a:pt x="298133" y="300144"/>
                </a:lnTo>
                <a:lnTo>
                  <a:pt x="102315" y="300144"/>
                </a:lnTo>
                <a:lnTo>
                  <a:pt x="101857" y="300119"/>
                </a:lnTo>
                <a:lnTo>
                  <a:pt x="101399" y="299647"/>
                </a:lnTo>
                <a:lnTo>
                  <a:pt x="101399" y="84400"/>
                </a:lnTo>
                <a:close/>
              </a:path>
              <a:path w="642620" h="492125">
                <a:moveTo>
                  <a:pt x="84805" y="0"/>
                </a:moveTo>
                <a:lnTo>
                  <a:pt x="0" y="92843"/>
                </a:lnTo>
                <a:lnTo>
                  <a:pt x="0" y="153207"/>
                </a:lnTo>
                <a:lnTo>
                  <a:pt x="62831" y="84400"/>
                </a:lnTo>
                <a:lnTo>
                  <a:pt x="101399" y="84400"/>
                </a:lnTo>
                <a:lnTo>
                  <a:pt x="101399" y="78552"/>
                </a:lnTo>
                <a:lnTo>
                  <a:pt x="156557" y="78552"/>
                </a:lnTo>
                <a:lnTo>
                  <a:pt x="84805" y="0"/>
                </a:lnTo>
                <a:close/>
              </a:path>
              <a:path w="642620" h="492125">
                <a:moveTo>
                  <a:pt x="156557" y="78552"/>
                </a:moveTo>
                <a:lnTo>
                  <a:pt x="101399" y="78552"/>
                </a:lnTo>
                <a:lnTo>
                  <a:pt x="169610" y="153194"/>
                </a:lnTo>
                <a:lnTo>
                  <a:pt x="169610" y="92843"/>
                </a:lnTo>
                <a:lnTo>
                  <a:pt x="156557" y="78552"/>
                </a:lnTo>
                <a:close/>
              </a:path>
            </a:pathLst>
          </a:custGeom>
          <a:solidFill>
            <a:srgbClr val="4270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1" name="object 48">
            <a:extLst>
              <a:ext uri="{FF2B5EF4-FFF2-40B4-BE49-F238E27FC236}">
                <a16:creationId xmlns:a16="http://schemas.microsoft.com/office/drawing/2014/main" id="{24A6391B-F022-CB32-48E0-FE86A9F2937B}"/>
              </a:ext>
            </a:extLst>
          </p:cNvPr>
          <p:cNvSpPr/>
          <p:nvPr/>
        </p:nvSpPr>
        <p:spPr>
          <a:xfrm>
            <a:off x="3409425" y="4820096"/>
            <a:ext cx="326390" cy="356870"/>
          </a:xfrm>
          <a:custGeom>
            <a:avLst/>
            <a:gdLst/>
            <a:ahLst/>
            <a:cxnLst/>
            <a:rect l="l" t="t" r="r" b="b"/>
            <a:pathLst>
              <a:path w="326389" h="356870">
                <a:moveTo>
                  <a:pt x="325944" y="0"/>
                </a:moveTo>
                <a:lnTo>
                  <a:pt x="0" y="0"/>
                </a:lnTo>
                <a:lnTo>
                  <a:pt x="0" y="356759"/>
                </a:lnTo>
                <a:lnTo>
                  <a:pt x="325944" y="356759"/>
                </a:lnTo>
                <a:lnTo>
                  <a:pt x="325944" y="0"/>
                </a:lnTo>
                <a:close/>
              </a:path>
            </a:pathLst>
          </a:custGeom>
          <a:ln w="89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2" name="object 49">
            <a:extLst>
              <a:ext uri="{FF2B5EF4-FFF2-40B4-BE49-F238E27FC236}">
                <a16:creationId xmlns:a16="http://schemas.microsoft.com/office/drawing/2014/main" id="{716F40A6-152C-3AD5-DC25-B79AAE12F82E}"/>
              </a:ext>
            </a:extLst>
          </p:cNvPr>
          <p:cNvSpPr/>
          <p:nvPr/>
        </p:nvSpPr>
        <p:spPr>
          <a:xfrm>
            <a:off x="3093323" y="4685003"/>
            <a:ext cx="298450" cy="342900"/>
          </a:xfrm>
          <a:custGeom>
            <a:avLst/>
            <a:gdLst/>
            <a:ahLst/>
            <a:cxnLst/>
            <a:rect l="l" t="t" r="r" b="b"/>
            <a:pathLst>
              <a:path w="298450" h="342900">
                <a:moveTo>
                  <a:pt x="102315" y="300119"/>
                </a:moveTo>
                <a:lnTo>
                  <a:pt x="101857" y="300119"/>
                </a:lnTo>
                <a:lnTo>
                  <a:pt x="101399" y="299647"/>
                </a:lnTo>
                <a:lnTo>
                  <a:pt x="101399" y="299188"/>
                </a:lnTo>
                <a:lnTo>
                  <a:pt x="101399" y="78552"/>
                </a:lnTo>
                <a:lnTo>
                  <a:pt x="169610" y="153194"/>
                </a:lnTo>
                <a:lnTo>
                  <a:pt x="169610" y="92843"/>
                </a:lnTo>
                <a:lnTo>
                  <a:pt x="84805" y="0"/>
                </a:lnTo>
                <a:lnTo>
                  <a:pt x="0" y="92843"/>
                </a:lnTo>
                <a:lnTo>
                  <a:pt x="0" y="153207"/>
                </a:lnTo>
                <a:lnTo>
                  <a:pt x="62831" y="84400"/>
                </a:lnTo>
                <a:lnTo>
                  <a:pt x="62831" y="299201"/>
                </a:lnTo>
                <a:lnTo>
                  <a:pt x="65942" y="315992"/>
                </a:lnTo>
                <a:lnTo>
                  <a:pt x="74419" y="329715"/>
                </a:lnTo>
                <a:lnTo>
                  <a:pt x="86972" y="338973"/>
                </a:lnTo>
                <a:lnTo>
                  <a:pt x="102315" y="342369"/>
                </a:lnTo>
                <a:lnTo>
                  <a:pt x="298133" y="342369"/>
                </a:lnTo>
                <a:lnTo>
                  <a:pt x="298133" y="300144"/>
                </a:lnTo>
                <a:lnTo>
                  <a:pt x="102315" y="300144"/>
                </a:lnTo>
                <a:close/>
              </a:path>
            </a:pathLst>
          </a:custGeom>
          <a:ln w="89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3" name="object 50">
            <a:extLst>
              <a:ext uri="{FF2B5EF4-FFF2-40B4-BE49-F238E27FC236}">
                <a16:creationId xmlns:a16="http://schemas.microsoft.com/office/drawing/2014/main" id="{8330DCF0-8067-1B87-94AC-1DE98999582F}"/>
              </a:ext>
            </a:extLst>
          </p:cNvPr>
          <p:cNvSpPr/>
          <p:nvPr/>
        </p:nvSpPr>
        <p:spPr>
          <a:xfrm>
            <a:off x="3361929" y="4550915"/>
            <a:ext cx="298450" cy="342900"/>
          </a:xfrm>
          <a:custGeom>
            <a:avLst/>
            <a:gdLst/>
            <a:ahLst/>
            <a:cxnLst/>
            <a:rect l="l" t="t" r="r" b="b"/>
            <a:pathLst>
              <a:path w="298450" h="342900">
                <a:moveTo>
                  <a:pt x="128638" y="189150"/>
                </a:moveTo>
                <a:lnTo>
                  <a:pt x="128638" y="249501"/>
                </a:lnTo>
                <a:lnTo>
                  <a:pt x="213443" y="342357"/>
                </a:lnTo>
                <a:lnTo>
                  <a:pt x="285174" y="263816"/>
                </a:lnTo>
                <a:lnTo>
                  <a:pt x="196734" y="263816"/>
                </a:lnTo>
                <a:lnTo>
                  <a:pt x="128638" y="189150"/>
                </a:lnTo>
                <a:close/>
              </a:path>
              <a:path w="298450" h="342900">
                <a:moveTo>
                  <a:pt x="195932" y="0"/>
                </a:moveTo>
                <a:lnTo>
                  <a:pt x="0" y="0"/>
                </a:lnTo>
                <a:lnTo>
                  <a:pt x="0" y="42237"/>
                </a:lnTo>
                <a:lnTo>
                  <a:pt x="196390" y="42237"/>
                </a:lnTo>
                <a:lnTo>
                  <a:pt x="196734" y="42696"/>
                </a:lnTo>
                <a:lnTo>
                  <a:pt x="196734" y="263816"/>
                </a:lnTo>
                <a:lnTo>
                  <a:pt x="285174" y="263816"/>
                </a:lnTo>
                <a:lnTo>
                  <a:pt x="290526" y="257956"/>
                </a:lnTo>
                <a:lnTo>
                  <a:pt x="235302" y="257956"/>
                </a:lnTo>
                <a:lnTo>
                  <a:pt x="235215" y="42696"/>
                </a:lnTo>
                <a:lnTo>
                  <a:pt x="232208" y="26382"/>
                </a:lnTo>
                <a:lnTo>
                  <a:pt x="223772" y="12659"/>
                </a:lnTo>
                <a:lnTo>
                  <a:pt x="211258" y="3398"/>
                </a:lnTo>
                <a:lnTo>
                  <a:pt x="195932" y="0"/>
                </a:lnTo>
                <a:close/>
              </a:path>
              <a:path w="298450" h="342900">
                <a:moveTo>
                  <a:pt x="298248" y="189137"/>
                </a:moveTo>
                <a:lnTo>
                  <a:pt x="235302" y="257956"/>
                </a:lnTo>
                <a:lnTo>
                  <a:pt x="290526" y="257956"/>
                </a:lnTo>
                <a:lnTo>
                  <a:pt x="298248" y="249501"/>
                </a:lnTo>
                <a:lnTo>
                  <a:pt x="298248" y="18913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4" name="object 51">
            <a:extLst>
              <a:ext uri="{FF2B5EF4-FFF2-40B4-BE49-F238E27FC236}">
                <a16:creationId xmlns:a16="http://schemas.microsoft.com/office/drawing/2014/main" id="{0ED29FC0-00AF-E92E-9031-6B2C80914423}"/>
              </a:ext>
            </a:extLst>
          </p:cNvPr>
          <p:cNvSpPr/>
          <p:nvPr/>
        </p:nvSpPr>
        <p:spPr>
          <a:xfrm>
            <a:off x="3361930" y="4550915"/>
            <a:ext cx="298450" cy="342900"/>
          </a:xfrm>
          <a:custGeom>
            <a:avLst/>
            <a:gdLst/>
            <a:ahLst/>
            <a:cxnLst/>
            <a:rect l="l" t="t" r="r" b="b"/>
            <a:pathLst>
              <a:path w="298450" h="342900">
                <a:moveTo>
                  <a:pt x="235302" y="257956"/>
                </a:moveTo>
                <a:lnTo>
                  <a:pt x="235302" y="43168"/>
                </a:lnTo>
                <a:lnTo>
                  <a:pt x="232208" y="26382"/>
                </a:lnTo>
                <a:lnTo>
                  <a:pt x="223772" y="12659"/>
                </a:lnTo>
                <a:lnTo>
                  <a:pt x="211258" y="3398"/>
                </a:lnTo>
                <a:lnTo>
                  <a:pt x="195932" y="0"/>
                </a:lnTo>
                <a:lnTo>
                  <a:pt x="0" y="0"/>
                </a:lnTo>
                <a:lnTo>
                  <a:pt x="0" y="42237"/>
                </a:lnTo>
                <a:lnTo>
                  <a:pt x="195932" y="42237"/>
                </a:lnTo>
                <a:lnTo>
                  <a:pt x="196390" y="42237"/>
                </a:lnTo>
                <a:lnTo>
                  <a:pt x="196734" y="42696"/>
                </a:lnTo>
                <a:lnTo>
                  <a:pt x="196734" y="43168"/>
                </a:lnTo>
                <a:lnTo>
                  <a:pt x="196734" y="263816"/>
                </a:lnTo>
                <a:lnTo>
                  <a:pt x="128638" y="189150"/>
                </a:lnTo>
                <a:lnTo>
                  <a:pt x="128638" y="249501"/>
                </a:lnTo>
                <a:lnTo>
                  <a:pt x="213443" y="342357"/>
                </a:lnTo>
                <a:lnTo>
                  <a:pt x="298248" y="249501"/>
                </a:lnTo>
                <a:lnTo>
                  <a:pt x="298248" y="189137"/>
                </a:lnTo>
                <a:lnTo>
                  <a:pt x="235302" y="257956"/>
                </a:lnTo>
                <a:close/>
              </a:path>
            </a:pathLst>
          </a:custGeom>
          <a:ln w="89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5" name="object 52">
            <a:extLst>
              <a:ext uri="{FF2B5EF4-FFF2-40B4-BE49-F238E27FC236}">
                <a16:creationId xmlns:a16="http://schemas.microsoft.com/office/drawing/2014/main" id="{387AE12A-DA47-942C-303C-128F5D9BCB66}"/>
              </a:ext>
            </a:extLst>
          </p:cNvPr>
          <p:cNvSpPr txBox="1"/>
          <p:nvPr/>
        </p:nvSpPr>
        <p:spPr>
          <a:xfrm>
            <a:off x="3142081" y="5231076"/>
            <a:ext cx="998638" cy="451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13664" algn="l" defTabSz="914400" rtl="0" eaLnBrk="1" fontAlgn="auto" latinLnBrk="0" hangingPunct="1">
              <a:lnSpc>
                <a:spcPct val="102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Rework 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T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r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a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n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s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a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c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t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io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C96BBB62-B562-DB02-EDC7-CC203685E7BC}"/>
              </a:ext>
            </a:extLst>
          </p:cNvPr>
          <p:cNvSpPr/>
          <p:nvPr/>
        </p:nvSpPr>
        <p:spPr>
          <a:xfrm>
            <a:off x="9206747" y="4388508"/>
            <a:ext cx="824230" cy="894080"/>
          </a:xfrm>
          <a:custGeom>
            <a:avLst/>
            <a:gdLst/>
            <a:ahLst/>
            <a:cxnLst/>
            <a:rect l="l" t="t" r="r" b="b"/>
            <a:pathLst>
              <a:path w="824229" h="894079">
                <a:moveTo>
                  <a:pt x="411988" y="0"/>
                </a:moveTo>
                <a:lnTo>
                  <a:pt x="367100" y="2622"/>
                </a:lnTo>
                <a:lnTo>
                  <a:pt x="323610" y="10307"/>
                </a:lnTo>
                <a:lnTo>
                  <a:pt x="281771" y="22782"/>
                </a:lnTo>
                <a:lnTo>
                  <a:pt x="241834" y="39775"/>
                </a:lnTo>
                <a:lnTo>
                  <a:pt x="204051" y="61013"/>
                </a:lnTo>
                <a:lnTo>
                  <a:pt x="168672" y="86224"/>
                </a:lnTo>
                <a:lnTo>
                  <a:pt x="135950" y="115135"/>
                </a:lnTo>
                <a:lnTo>
                  <a:pt x="106136" y="147474"/>
                </a:lnTo>
                <a:lnTo>
                  <a:pt x="79481" y="182967"/>
                </a:lnTo>
                <a:lnTo>
                  <a:pt x="56236" y="221343"/>
                </a:lnTo>
                <a:lnTo>
                  <a:pt x="36655" y="262329"/>
                </a:lnTo>
                <a:lnTo>
                  <a:pt x="20986" y="305652"/>
                </a:lnTo>
                <a:lnTo>
                  <a:pt x="9484" y="351040"/>
                </a:lnTo>
                <a:lnTo>
                  <a:pt x="2402" y="398188"/>
                </a:lnTo>
                <a:lnTo>
                  <a:pt x="0" y="446516"/>
                </a:lnTo>
                <a:lnTo>
                  <a:pt x="0" y="447336"/>
                </a:lnTo>
                <a:lnTo>
                  <a:pt x="2404" y="495665"/>
                </a:lnTo>
                <a:lnTo>
                  <a:pt x="9484" y="542806"/>
                </a:lnTo>
                <a:lnTo>
                  <a:pt x="20986" y="588197"/>
                </a:lnTo>
                <a:lnTo>
                  <a:pt x="36655" y="631523"/>
                </a:lnTo>
                <a:lnTo>
                  <a:pt x="56236" y="672512"/>
                </a:lnTo>
                <a:lnTo>
                  <a:pt x="79481" y="710892"/>
                </a:lnTo>
                <a:lnTo>
                  <a:pt x="106136" y="746388"/>
                </a:lnTo>
                <a:lnTo>
                  <a:pt x="135950" y="778730"/>
                </a:lnTo>
                <a:lnTo>
                  <a:pt x="168672" y="807644"/>
                </a:lnTo>
                <a:lnTo>
                  <a:pt x="204051" y="832857"/>
                </a:lnTo>
                <a:lnTo>
                  <a:pt x="241834" y="854098"/>
                </a:lnTo>
                <a:lnTo>
                  <a:pt x="281771" y="871093"/>
                </a:lnTo>
                <a:lnTo>
                  <a:pt x="323610" y="883569"/>
                </a:lnTo>
                <a:lnTo>
                  <a:pt x="367100" y="891255"/>
                </a:lnTo>
                <a:lnTo>
                  <a:pt x="411988" y="893878"/>
                </a:lnTo>
                <a:lnTo>
                  <a:pt x="456876" y="891255"/>
                </a:lnTo>
                <a:lnTo>
                  <a:pt x="500366" y="883569"/>
                </a:lnTo>
                <a:lnTo>
                  <a:pt x="542205" y="871093"/>
                </a:lnTo>
                <a:lnTo>
                  <a:pt x="582142" y="854098"/>
                </a:lnTo>
                <a:lnTo>
                  <a:pt x="619925" y="832857"/>
                </a:lnTo>
                <a:lnTo>
                  <a:pt x="655304" y="807644"/>
                </a:lnTo>
                <a:lnTo>
                  <a:pt x="688026" y="778730"/>
                </a:lnTo>
                <a:lnTo>
                  <a:pt x="717840" y="746388"/>
                </a:lnTo>
                <a:lnTo>
                  <a:pt x="744495" y="710892"/>
                </a:lnTo>
                <a:lnTo>
                  <a:pt x="746803" y="707081"/>
                </a:lnTo>
                <a:lnTo>
                  <a:pt x="401287" y="707081"/>
                </a:lnTo>
                <a:lnTo>
                  <a:pt x="350669" y="700949"/>
                </a:lnTo>
                <a:lnTo>
                  <a:pt x="302005" y="682554"/>
                </a:lnTo>
                <a:lnTo>
                  <a:pt x="262421" y="656305"/>
                </a:lnTo>
                <a:lnTo>
                  <a:pt x="229451" y="623041"/>
                </a:lnTo>
                <a:lnTo>
                  <a:pt x="203527" y="584096"/>
                </a:lnTo>
                <a:lnTo>
                  <a:pt x="185083" y="540805"/>
                </a:lnTo>
                <a:lnTo>
                  <a:pt x="174552" y="494500"/>
                </a:lnTo>
                <a:lnTo>
                  <a:pt x="172367" y="446516"/>
                </a:lnTo>
                <a:lnTo>
                  <a:pt x="178961" y="398188"/>
                </a:lnTo>
                <a:lnTo>
                  <a:pt x="194768" y="350849"/>
                </a:lnTo>
                <a:lnTo>
                  <a:pt x="452059" y="350849"/>
                </a:lnTo>
                <a:lnTo>
                  <a:pt x="323406" y="211299"/>
                </a:lnTo>
                <a:lnTo>
                  <a:pt x="372053" y="192904"/>
                </a:lnTo>
                <a:lnTo>
                  <a:pt x="422631" y="186772"/>
                </a:lnTo>
                <a:lnTo>
                  <a:pt x="746800" y="186772"/>
                </a:lnTo>
                <a:lnTo>
                  <a:pt x="744495" y="182967"/>
                </a:lnTo>
                <a:lnTo>
                  <a:pt x="717840" y="147474"/>
                </a:lnTo>
                <a:lnTo>
                  <a:pt x="688026" y="115135"/>
                </a:lnTo>
                <a:lnTo>
                  <a:pt x="655304" y="86224"/>
                </a:lnTo>
                <a:lnTo>
                  <a:pt x="619925" y="61013"/>
                </a:lnTo>
                <a:lnTo>
                  <a:pt x="582142" y="39775"/>
                </a:lnTo>
                <a:lnTo>
                  <a:pt x="542205" y="22782"/>
                </a:lnTo>
                <a:lnTo>
                  <a:pt x="500366" y="10307"/>
                </a:lnTo>
                <a:lnTo>
                  <a:pt x="456876" y="2622"/>
                </a:lnTo>
                <a:lnTo>
                  <a:pt x="411988" y="0"/>
                </a:lnTo>
                <a:close/>
              </a:path>
              <a:path w="824229" h="894079">
                <a:moveTo>
                  <a:pt x="452059" y="350849"/>
                </a:moveTo>
                <a:lnTo>
                  <a:pt x="194768" y="350849"/>
                </a:lnTo>
                <a:lnTo>
                  <a:pt x="500570" y="682554"/>
                </a:lnTo>
                <a:lnTo>
                  <a:pt x="451905" y="700949"/>
                </a:lnTo>
                <a:lnTo>
                  <a:pt x="401287" y="707081"/>
                </a:lnTo>
                <a:lnTo>
                  <a:pt x="746803" y="707081"/>
                </a:lnTo>
                <a:lnTo>
                  <a:pt x="767739" y="672512"/>
                </a:lnTo>
                <a:lnTo>
                  <a:pt x="787321" y="631523"/>
                </a:lnTo>
                <a:lnTo>
                  <a:pt x="802989" y="588197"/>
                </a:lnTo>
                <a:lnTo>
                  <a:pt x="814442" y="543004"/>
                </a:lnTo>
                <a:lnTo>
                  <a:pt x="629208" y="543004"/>
                </a:lnTo>
                <a:lnTo>
                  <a:pt x="452059" y="350849"/>
                </a:lnTo>
                <a:close/>
              </a:path>
              <a:path w="824229" h="894079">
                <a:moveTo>
                  <a:pt x="746800" y="186772"/>
                </a:moveTo>
                <a:lnTo>
                  <a:pt x="422631" y="186772"/>
                </a:lnTo>
                <a:lnTo>
                  <a:pt x="473210" y="192904"/>
                </a:lnTo>
                <a:lnTo>
                  <a:pt x="521857" y="211299"/>
                </a:lnTo>
                <a:lnTo>
                  <a:pt x="561478" y="237548"/>
                </a:lnTo>
                <a:lnTo>
                  <a:pt x="594477" y="270812"/>
                </a:lnTo>
                <a:lnTo>
                  <a:pt x="620421" y="309756"/>
                </a:lnTo>
                <a:lnTo>
                  <a:pt x="638879" y="353048"/>
                </a:lnTo>
                <a:lnTo>
                  <a:pt x="649418" y="399353"/>
                </a:lnTo>
                <a:lnTo>
                  <a:pt x="651607" y="447336"/>
                </a:lnTo>
                <a:lnTo>
                  <a:pt x="645015" y="495665"/>
                </a:lnTo>
                <a:lnTo>
                  <a:pt x="629208" y="543004"/>
                </a:lnTo>
                <a:lnTo>
                  <a:pt x="814442" y="543004"/>
                </a:lnTo>
                <a:lnTo>
                  <a:pt x="814492" y="542806"/>
                </a:lnTo>
                <a:lnTo>
                  <a:pt x="821572" y="495665"/>
                </a:lnTo>
                <a:lnTo>
                  <a:pt x="823976" y="447336"/>
                </a:lnTo>
                <a:lnTo>
                  <a:pt x="823976" y="446516"/>
                </a:lnTo>
                <a:lnTo>
                  <a:pt x="821574" y="398188"/>
                </a:lnTo>
                <a:lnTo>
                  <a:pt x="814492" y="351040"/>
                </a:lnTo>
                <a:lnTo>
                  <a:pt x="802989" y="305652"/>
                </a:lnTo>
                <a:lnTo>
                  <a:pt x="787321" y="262329"/>
                </a:lnTo>
                <a:lnTo>
                  <a:pt x="767739" y="221343"/>
                </a:lnTo>
                <a:lnTo>
                  <a:pt x="746800" y="18677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7" name="object 54">
            <a:extLst>
              <a:ext uri="{FF2B5EF4-FFF2-40B4-BE49-F238E27FC236}">
                <a16:creationId xmlns:a16="http://schemas.microsoft.com/office/drawing/2014/main" id="{906E7178-211D-789E-BD3A-60B869017BCC}"/>
              </a:ext>
            </a:extLst>
          </p:cNvPr>
          <p:cNvSpPr/>
          <p:nvPr/>
        </p:nvSpPr>
        <p:spPr>
          <a:xfrm>
            <a:off x="9206728" y="4388508"/>
            <a:ext cx="824230" cy="894080"/>
          </a:xfrm>
          <a:custGeom>
            <a:avLst/>
            <a:gdLst/>
            <a:ahLst/>
            <a:cxnLst/>
            <a:rect l="l" t="t" r="r" b="b"/>
            <a:pathLst>
              <a:path w="824229" h="894079">
                <a:moveTo>
                  <a:pt x="824016" y="446920"/>
                </a:moveTo>
                <a:lnTo>
                  <a:pt x="821599" y="398220"/>
                </a:lnTo>
                <a:lnTo>
                  <a:pt x="814512" y="351040"/>
                </a:lnTo>
                <a:lnTo>
                  <a:pt x="803010" y="305652"/>
                </a:lnTo>
                <a:lnTo>
                  <a:pt x="787341" y="262329"/>
                </a:lnTo>
                <a:lnTo>
                  <a:pt x="767759" y="221343"/>
                </a:lnTo>
                <a:lnTo>
                  <a:pt x="744515" y="182967"/>
                </a:lnTo>
                <a:lnTo>
                  <a:pt x="717860" y="147474"/>
                </a:lnTo>
                <a:lnTo>
                  <a:pt x="688046" y="115135"/>
                </a:lnTo>
                <a:lnTo>
                  <a:pt x="655324" y="86224"/>
                </a:lnTo>
                <a:lnTo>
                  <a:pt x="619945" y="61013"/>
                </a:lnTo>
                <a:lnTo>
                  <a:pt x="582162" y="39775"/>
                </a:lnTo>
                <a:lnTo>
                  <a:pt x="542225" y="22782"/>
                </a:lnTo>
                <a:lnTo>
                  <a:pt x="500386" y="10307"/>
                </a:lnTo>
                <a:lnTo>
                  <a:pt x="456896" y="2622"/>
                </a:lnTo>
                <a:lnTo>
                  <a:pt x="412008" y="0"/>
                </a:lnTo>
                <a:lnTo>
                  <a:pt x="367120" y="2622"/>
                </a:lnTo>
                <a:lnTo>
                  <a:pt x="323630" y="10307"/>
                </a:lnTo>
                <a:lnTo>
                  <a:pt x="281791" y="22782"/>
                </a:lnTo>
                <a:lnTo>
                  <a:pt x="241854" y="39775"/>
                </a:lnTo>
                <a:lnTo>
                  <a:pt x="204071" y="61013"/>
                </a:lnTo>
                <a:lnTo>
                  <a:pt x="168692" y="86224"/>
                </a:lnTo>
                <a:lnTo>
                  <a:pt x="135970" y="115135"/>
                </a:lnTo>
                <a:lnTo>
                  <a:pt x="106156" y="147474"/>
                </a:lnTo>
                <a:lnTo>
                  <a:pt x="79501" y="182967"/>
                </a:lnTo>
                <a:lnTo>
                  <a:pt x="56256" y="221343"/>
                </a:lnTo>
                <a:lnTo>
                  <a:pt x="36675" y="262329"/>
                </a:lnTo>
                <a:lnTo>
                  <a:pt x="21006" y="305652"/>
                </a:lnTo>
                <a:lnTo>
                  <a:pt x="9504" y="351040"/>
                </a:lnTo>
                <a:lnTo>
                  <a:pt x="2417" y="398220"/>
                </a:lnTo>
                <a:lnTo>
                  <a:pt x="0" y="446920"/>
                </a:lnTo>
                <a:lnTo>
                  <a:pt x="2417" y="495623"/>
                </a:lnTo>
                <a:lnTo>
                  <a:pt x="9504" y="542806"/>
                </a:lnTo>
                <a:lnTo>
                  <a:pt x="21006" y="588197"/>
                </a:lnTo>
                <a:lnTo>
                  <a:pt x="36675" y="631523"/>
                </a:lnTo>
                <a:lnTo>
                  <a:pt x="56256" y="672512"/>
                </a:lnTo>
                <a:lnTo>
                  <a:pt x="79501" y="710892"/>
                </a:lnTo>
                <a:lnTo>
                  <a:pt x="106156" y="746388"/>
                </a:lnTo>
                <a:lnTo>
                  <a:pt x="135970" y="778730"/>
                </a:lnTo>
                <a:lnTo>
                  <a:pt x="168692" y="807644"/>
                </a:lnTo>
                <a:lnTo>
                  <a:pt x="204071" y="832857"/>
                </a:lnTo>
                <a:lnTo>
                  <a:pt x="241854" y="854098"/>
                </a:lnTo>
                <a:lnTo>
                  <a:pt x="281791" y="871093"/>
                </a:lnTo>
                <a:lnTo>
                  <a:pt x="323630" y="883569"/>
                </a:lnTo>
                <a:lnTo>
                  <a:pt x="367120" y="891255"/>
                </a:lnTo>
                <a:lnTo>
                  <a:pt x="412008" y="893878"/>
                </a:lnTo>
                <a:lnTo>
                  <a:pt x="456896" y="891255"/>
                </a:lnTo>
                <a:lnTo>
                  <a:pt x="500386" y="883569"/>
                </a:lnTo>
                <a:lnTo>
                  <a:pt x="542225" y="871093"/>
                </a:lnTo>
                <a:lnTo>
                  <a:pt x="582162" y="854098"/>
                </a:lnTo>
                <a:lnTo>
                  <a:pt x="619945" y="832857"/>
                </a:lnTo>
                <a:lnTo>
                  <a:pt x="655324" y="807644"/>
                </a:lnTo>
                <a:lnTo>
                  <a:pt x="688046" y="778730"/>
                </a:lnTo>
                <a:lnTo>
                  <a:pt x="717860" y="746388"/>
                </a:lnTo>
                <a:lnTo>
                  <a:pt x="744515" y="710892"/>
                </a:lnTo>
                <a:lnTo>
                  <a:pt x="767759" y="672512"/>
                </a:lnTo>
                <a:lnTo>
                  <a:pt x="787341" y="631523"/>
                </a:lnTo>
                <a:lnTo>
                  <a:pt x="803010" y="588197"/>
                </a:lnTo>
                <a:lnTo>
                  <a:pt x="814512" y="542806"/>
                </a:lnTo>
                <a:lnTo>
                  <a:pt x="821599" y="495623"/>
                </a:lnTo>
                <a:lnTo>
                  <a:pt x="824016" y="446920"/>
                </a:lnTo>
                <a:close/>
              </a:path>
            </a:pathLst>
          </a:custGeom>
          <a:ln w="89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8" name="object 55">
            <a:extLst>
              <a:ext uri="{FF2B5EF4-FFF2-40B4-BE49-F238E27FC236}">
                <a16:creationId xmlns:a16="http://schemas.microsoft.com/office/drawing/2014/main" id="{7549E5DE-22F7-D634-3A74-04F2744D3746}"/>
              </a:ext>
            </a:extLst>
          </p:cNvPr>
          <p:cNvSpPr/>
          <p:nvPr/>
        </p:nvSpPr>
        <p:spPr>
          <a:xfrm>
            <a:off x="9379115" y="4739358"/>
            <a:ext cx="328295" cy="356235"/>
          </a:xfrm>
          <a:custGeom>
            <a:avLst/>
            <a:gdLst/>
            <a:ahLst/>
            <a:cxnLst/>
            <a:rect l="l" t="t" r="r" b="b"/>
            <a:pathLst>
              <a:path w="328295" h="356235">
                <a:moveTo>
                  <a:pt x="22401" y="0"/>
                </a:moveTo>
                <a:lnTo>
                  <a:pt x="6594" y="47339"/>
                </a:lnTo>
                <a:lnTo>
                  <a:pt x="0" y="95667"/>
                </a:lnTo>
                <a:lnTo>
                  <a:pt x="2184" y="143650"/>
                </a:lnTo>
                <a:lnTo>
                  <a:pt x="12716" y="189955"/>
                </a:lnTo>
                <a:lnTo>
                  <a:pt x="31160" y="233247"/>
                </a:lnTo>
                <a:lnTo>
                  <a:pt x="57083" y="272192"/>
                </a:lnTo>
                <a:lnTo>
                  <a:pt x="90054" y="305455"/>
                </a:lnTo>
                <a:lnTo>
                  <a:pt x="129637" y="331704"/>
                </a:lnTo>
                <a:lnTo>
                  <a:pt x="178302" y="350099"/>
                </a:lnTo>
                <a:lnTo>
                  <a:pt x="228920" y="356231"/>
                </a:lnTo>
                <a:lnTo>
                  <a:pt x="279538" y="350099"/>
                </a:lnTo>
                <a:lnTo>
                  <a:pt x="328203" y="331704"/>
                </a:lnTo>
                <a:lnTo>
                  <a:pt x="22401" y="0"/>
                </a:lnTo>
                <a:close/>
              </a:path>
            </a:pathLst>
          </a:custGeom>
          <a:ln w="89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59" name="object 56">
            <a:extLst>
              <a:ext uri="{FF2B5EF4-FFF2-40B4-BE49-F238E27FC236}">
                <a16:creationId xmlns:a16="http://schemas.microsoft.com/office/drawing/2014/main" id="{E03329AE-BD5E-798C-7567-54F9442E481E}"/>
              </a:ext>
            </a:extLst>
          </p:cNvPr>
          <p:cNvSpPr/>
          <p:nvPr/>
        </p:nvSpPr>
        <p:spPr>
          <a:xfrm>
            <a:off x="9530154" y="4575281"/>
            <a:ext cx="328295" cy="356235"/>
          </a:xfrm>
          <a:custGeom>
            <a:avLst/>
            <a:gdLst/>
            <a:ahLst/>
            <a:cxnLst/>
            <a:rect l="l" t="t" r="r" b="b"/>
            <a:pathLst>
              <a:path w="328295" h="356235">
                <a:moveTo>
                  <a:pt x="305801" y="356231"/>
                </a:moveTo>
                <a:lnTo>
                  <a:pt x="321608" y="308892"/>
                </a:lnTo>
                <a:lnTo>
                  <a:pt x="328201" y="260564"/>
                </a:lnTo>
                <a:lnTo>
                  <a:pt x="326011" y="212580"/>
                </a:lnTo>
                <a:lnTo>
                  <a:pt x="315472" y="166276"/>
                </a:lnTo>
                <a:lnTo>
                  <a:pt x="297014" y="122984"/>
                </a:lnTo>
                <a:lnTo>
                  <a:pt x="271070" y="84039"/>
                </a:lnTo>
                <a:lnTo>
                  <a:pt x="238072" y="50775"/>
                </a:lnTo>
                <a:lnTo>
                  <a:pt x="198450" y="24526"/>
                </a:lnTo>
                <a:lnTo>
                  <a:pt x="149803" y="6131"/>
                </a:lnTo>
                <a:lnTo>
                  <a:pt x="99225" y="0"/>
                </a:lnTo>
                <a:lnTo>
                  <a:pt x="48647" y="6131"/>
                </a:lnTo>
                <a:lnTo>
                  <a:pt x="0" y="24526"/>
                </a:lnTo>
                <a:lnTo>
                  <a:pt x="305801" y="356231"/>
                </a:lnTo>
                <a:close/>
              </a:path>
            </a:pathLst>
          </a:custGeom>
          <a:ln w="89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0" name="object 57">
            <a:extLst>
              <a:ext uri="{FF2B5EF4-FFF2-40B4-BE49-F238E27FC236}">
                <a16:creationId xmlns:a16="http://schemas.microsoft.com/office/drawing/2014/main" id="{9AD968D3-BE8D-785C-224C-408DCD8A5752}"/>
              </a:ext>
            </a:extLst>
          </p:cNvPr>
          <p:cNvSpPr/>
          <p:nvPr/>
        </p:nvSpPr>
        <p:spPr>
          <a:xfrm>
            <a:off x="7093533" y="4621560"/>
            <a:ext cx="721360" cy="605155"/>
          </a:xfrm>
          <a:custGeom>
            <a:avLst/>
            <a:gdLst/>
            <a:ahLst/>
            <a:cxnLst/>
            <a:rect l="l" t="t" r="r" b="b"/>
            <a:pathLst>
              <a:path w="721359" h="605154">
                <a:moveTo>
                  <a:pt x="600616" y="0"/>
                </a:moveTo>
                <a:lnTo>
                  <a:pt x="110898" y="0"/>
                </a:lnTo>
                <a:lnTo>
                  <a:pt x="0" y="116097"/>
                </a:lnTo>
                <a:lnTo>
                  <a:pt x="0" y="604957"/>
                </a:lnTo>
                <a:lnTo>
                  <a:pt x="721014" y="604957"/>
                </a:lnTo>
                <a:lnTo>
                  <a:pt x="721014" y="116097"/>
                </a:lnTo>
                <a:lnTo>
                  <a:pt x="600616" y="0"/>
                </a:lnTo>
                <a:close/>
              </a:path>
            </a:pathLst>
          </a:custGeom>
          <a:solidFill>
            <a:srgbClr val="73AD4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1" name="object 58">
            <a:extLst>
              <a:ext uri="{FF2B5EF4-FFF2-40B4-BE49-F238E27FC236}">
                <a16:creationId xmlns:a16="http://schemas.microsoft.com/office/drawing/2014/main" id="{450E14B4-C0AB-F557-EC72-2F2E1D36AC34}"/>
              </a:ext>
            </a:extLst>
          </p:cNvPr>
          <p:cNvSpPr/>
          <p:nvPr/>
        </p:nvSpPr>
        <p:spPr>
          <a:xfrm>
            <a:off x="7093533" y="4621560"/>
            <a:ext cx="721360" cy="605155"/>
          </a:xfrm>
          <a:custGeom>
            <a:avLst/>
            <a:gdLst/>
            <a:ahLst/>
            <a:cxnLst/>
            <a:rect l="l" t="t" r="r" b="b"/>
            <a:pathLst>
              <a:path w="721359" h="605154">
                <a:moveTo>
                  <a:pt x="0" y="604957"/>
                </a:moveTo>
                <a:lnTo>
                  <a:pt x="721014" y="604957"/>
                </a:lnTo>
                <a:lnTo>
                  <a:pt x="721014" y="116097"/>
                </a:lnTo>
                <a:lnTo>
                  <a:pt x="600616" y="0"/>
                </a:lnTo>
                <a:lnTo>
                  <a:pt x="110898" y="0"/>
                </a:lnTo>
                <a:lnTo>
                  <a:pt x="0" y="116097"/>
                </a:lnTo>
                <a:lnTo>
                  <a:pt x="0" y="604957"/>
                </a:lnTo>
                <a:close/>
              </a:path>
            </a:pathLst>
          </a:custGeom>
          <a:ln w="90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2" name="object 59">
            <a:extLst>
              <a:ext uri="{FF2B5EF4-FFF2-40B4-BE49-F238E27FC236}">
                <a16:creationId xmlns:a16="http://schemas.microsoft.com/office/drawing/2014/main" id="{1E1096C0-6604-45ED-BB9D-C86BEF04D2B4}"/>
              </a:ext>
            </a:extLst>
          </p:cNvPr>
          <p:cNvSpPr/>
          <p:nvPr/>
        </p:nvSpPr>
        <p:spPr>
          <a:xfrm>
            <a:off x="7204432" y="4444378"/>
            <a:ext cx="499745" cy="556895"/>
          </a:xfrm>
          <a:custGeom>
            <a:avLst/>
            <a:gdLst/>
            <a:ahLst/>
            <a:cxnLst/>
            <a:rect l="l" t="t" r="r" b="b"/>
            <a:pathLst>
              <a:path w="499745" h="556895">
                <a:moveTo>
                  <a:pt x="389494" y="537739"/>
                </a:moveTo>
                <a:lnTo>
                  <a:pt x="185747" y="537739"/>
                </a:lnTo>
                <a:lnTo>
                  <a:pt x="311524" y="538795"/>
                </a:lnTo>
                <a:lnTo>
                  <a:pt x="327385" y="540712"/>
                </a:lnTo>
                <a:lnTo>
                  <a:pt x="342968" y="544284"/>
                </a:lnTo>
                <a:lnTo>
                  <a:pt x="358164" y="549478"/>
                </a:lnTo>
                <a:lnTo>
                  <a:pt x="372867" y="556263"/>
                </a:lnTo>
                <a:lnTo>
                  <a:pt x="389494" y="537739"/>
                </a:lnTo>
                <a:close/>
              </a:path>
              <a:path w="499745" h="556895">
                <a:moveTo>
                  <a:pt x="375042" y="0"/>
                </a:moveTo>
                <a:lnTo>
                  <a:pt x="0" y="0"/>
                </a:lnTo>
                <a:lnTo>
                  <a:pt x="0" y="415496"/>
                </a:lnTo>
                <a:lnTo>
                  <a:pt x="125433" y="552452"/>
                </a:lnTo>
                <a:lnTo>
                  <a:pt x="139991" y="546654"/>
                </a:lnTo>
                <a:lnTo>
                  <a:pt x="154946" y="542256"/>
                </a:lnTo>
                <a:lnTo>
                  <a:pt x="170223" y="539277"/>
                </a:lnTo>
                <a:lnTo>
                  <a:pt x="185747" y="537739"/>
                </a:lnTo>
                <a:lnTo>
                  <a:pt x="389494" y="537739"/>
                </a:lnTo>
                <a:lnTo>
                  <a:pt x="499216" y="415496"/>
                </a:lnTo>
                <a:lnTo>
                  <a:pt x="499216" y="139649"/>
                </a:lnTo>
                <a:lnTo>
                  <a:pt x="37504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3" name="object 60">
            <a:extLst>
              <a:ext uri="{FF2B5EF4-FFF2-40B4-BE49-F238E27FC236}">
                <a16:creationId xmlns:a16="http://schemas.microsoft.com/office/drawing/2014/main" id="{BD98C18A-CC87-8340-5350-B38BDD0C3A7C}"/>
              </a:ext>
            </a:extLst>
          </p:cNvPr>
          <p:cNvSpPr/>
          <p:nvPr/>
        </p:nvSpPr>
        <p:spPr>
          <a:xfrm>
            <a:off x="7204432" y="4444378"/>
            <a:ext cx="499745" cy="556895"/>
          </a:xfrm>
          <a:custGeom>
            <a:avLst/>
            <a:gdLst/>
            <a:ahLst/>
            <a:cxnLst/>
            <a:rect l="l" t="t" r="r" b="b"/>
            <a:pathLst>
              <a:path w="499745" h="556895">
                <a:moveTo>
                  <a:pt x="499216" y="139649"/>
                </a:moveTo>
                <a:lnTo>
                  <a:pt x="375042" y="0"/>
                </a:lnTo>
                <a:lnTo>
                  <a:pt x="0" y="0"/>
                </a:lnTo>
                <a:lnTo>
                  <a:pt x="0" y="415496"/>
                </a:lnTo>
                <a:lnTo>
                  <a:pt x="125433" y="552452"/>
                </a:lnTo>
                <a:lnTo>
                  <a:pt x="139991" y="546654"/>
                </a:lnTo>
                <a:lnTo>
                  <a:pt x="154946" y="542256"/>
                </a:lnTo>
                <a:lnTo>
                  <a:pt x="170223" y="539277"/>
                </a:lnTo>
                <a:lnTo>
                  <a:pt x="185747" y="537739"/>
                </a:lnTo>
                <a:lnTo>
                  <a:pt x="311524" y="538795"/>
                </a:lnTo>
                <a:lnTo>
                  <a:pt x="327385" y="540712"/>
                </a:lnTo>
                <a:lnTo>
                  <a:pt x="342968" y="544284"/>
                </a:lnTo>
                <a:lnTo>
                  <a:pt x="358164" y="549478"/>
                </a:lnTo>
                <a:lnTo>
                  <a:pt x="372867" y="556263"/>
                </a:lnTo>
                <a:lnTo>
                  <a:pt x="499216" y="415496"/>
                </a:lnTo>
                <a:lnTo>
                  <a:pt x="499216" y="139649"/>
                </a:lnTo>
                <a:close/>
              </a:path>
            </a:pathLst>
          </a:custGeom>
          <a:ln w="89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4" name="object 61">
            <a:extLst>
              <a:ext uri="{FF2B5EF4-FFF2-40B4-BE49-F238E27FC236}">
                <a16:creationId xmlns:a16="http://schemas.microsoft.com/office/drawing/2014/main" id="{2ECD6B6D-4FFA-0F78-14EF-93A997B758A6}"/>
              </a:ext>
            </a:extLst>
          </p:cNvPr>
          <p:cNvSpPr/>
          <p:nvPr/>
        </p:nvSpPr>
        <p:spPr>
          <a:xfrm>
            <a:off x="7297248" y="4449245"/>
            <a:ext cx="398780" cy="494030"/>
          </a:xfrm>
          <a:custGeom>
            <a:avLst/>
            <a:gdLst/>
            <a:ahLst/>
            <a:cxnLst/>
            <a:rect l="l" t="t" r="r" b="b"/>
            <a:pathLst>
              <a:path w="398779" h="494029">
                <a:moveTo>
                  <a:pt x="278677" y="0"/>
                </a:moveTo>
                <a:lnTo>
                  <a:pt x="278677" y="135167"/>
                </a:lnTo>
                <a:lnTo>
                  <a:pt x="398732" y="135167"/>
                </a:lnTo>
                <a:lnTo>
                  <a:pt x="278677" y="0"/>
                </a:lnTo>
                <a:close/>
              </a:path>
              <a:path w="398779" h="494029">
                <a:moveTo>
                  <a:pt x="123831" y="128401"/>
                </a:moveTo>
                <a:lnTo>
                  <a:pt x="0" y="128401"/>
                </a:lnTo>
                <a:lnTo>
                  <a:pt x="0" y="143721"/>
                </a:lnTo>
                <a:lnTo>
                  <a:pt x="123831" y="143721"/>
                </a:lnTo>
                <a:lnTo>
                  <a:pt x="123831" y="128401"/>
                </a:lnTo>
                <a:close/>
              </a:path>
              <a:path w="398779" h="494029">
                <a:moveTo>
                  <a:pt x="123831" y="216464"/>
                </a:moveTo>
                <a:lnTo>
                  <a:pt x="0" y="216464"/>
                </a:lnTo>
                <a:lnTo>
                  <a:pt x="0" y="231251"/>
                </a:lnTo>
                <a:lnTo>
                  <a:pt x="123831" y="231251"/>
                </a:lnTo>
                <a:lnTo>
                  <a:pt x="123831" y="216464"/>
                </a:lnTo>
                <a:close/>
              </a:path>
              <a:path w="398779" h="494029">
                <a:moveTo>
                  <a:pt x="313469" y="303980"/>
                </a:moveTo>
                <a:lnTo>
                  <a:pt x="0" y="303980"/>
                </a:lnTo>
                <a:lnTo>
                  <a:pt x="0" y="318792"/>
                </a:lnTo>
                <a:lnTo>
                  <a:pt x="313469" y="318792"/>
                </a:lnTo>
                <a:lnTo>
                  <a:pt x="313469" y="303980"/>
                </a:lnTo>
                <a:close/>
              </a:path>
              <a:path w="398779" h="494029">
                <a:moveTo>
                  <a:pt x="313469" y="391535"/>
                </a:moveTo>
                <a:lnTo>
                  <a:pt x="0" y="391535"/>
                </a:lnTo>
                <a:lnTo>
                  <a:pt x="0" y="406334"/>
                </a:lnTo>
                <a:lnTo>
                  <a:pt x="313469" y="406334"/>
                </a:lnTo>
                <a:lnTo>
                  <a:pt x="313469" y="391535"/>
                </a:lnTo>
                <a:close/>
              </a:path>
              <a:path w="398779" h="494029">
                <a:moveTo>
                  <a:pt x="313469" y="479051"/>
                </a:moveTo>
                <a:lnTo>
                  <a:pt x="0" y="479051"/>
                </a:lnTo>
                <a:lnTo>
                  <a:pt x="0" y="493863"/>
                </a:lnTo>
                <a:lnTo>
                  <a:pt x="313469" y="493863"/>
                </a:lnTo>
                <a:lnTo>
                  <a:pt x="313469" y="479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5" name="object 62">
            <a:extLst>
              <a:ext uri="{FF2B5EF4-FFF2-40B4-BE49-F238E27FC236}">
                <a16:creationId xmlns:a16="http://schemas.microsoft.com/office/drawing/2014/main" id="{797D68B0-607A-0CBC-0C25-A6A3EF41D1AB}"/>
              </a:ext>
            </a:extLst>
          </p:cNvPr>
          <p:cNvSpPr/>
          <p:nvPr/>
        </p:nvSpPr>
        <p:spPr>
          <a:xfrm>
            <a:off x="7093533" y="4737657"/>
            <a:ext cx="236220" cy="259715"/>
          </a:xfrm>
          <a:custGeom>
            <a:avLst/>
            <a:gdLst/>
            <a:ahLst/>
            <a:cxnLst/>
            <a:rect l="l" t="t" r="r" b="b"/>
            <a:pathLst>
              <a:path w="236220" h="259714">
                <a:moveTo>
                  <a:pt x="235874" y="259359"/>
                </a:moveTo>
                <a:lnTo>
                  <a:pt x="0" y="0"/>
                </a:lnTo>
              </a:path>
            </a:pathLst>
          </a:custGeom>
          <a:ln w="89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6" name="object 63">
            <a:extLst>
              <a:ext uri="{FF2B5EF4-FFF2-40B4-BE49-F238E27FC236}">
                <a16:creationId xmlns:a16="http://schemas.microsoft.com/office/drawing/2014/main" id="{F7983FAA-EF9F-3B3F-D9F1-D345744B1255}"/>
              </a:ext>
            </a:extLst>
          </p:cNvPr>
          <p:cNvSpPr/>
          <p:nvPr/>
        </p:nvSpPr>
        <p:spPr>
          <a:xfrm>
            <a:off x="7578558" y="4737657"/>
            <a:ext cx="236220" cy="259715"/>
          </a:xfrm>
          <a:custGeom>
            <a:avLst/>
            <a:gdLst/>
            <a:ahLst/>
            <a:cxnLst/>
            <a:rect l="l" t="t" r="r" b="b"/>
            <a:pathLst>
              <a:path w="236220" h="259714">
                <a:moveTo>
                  <a:pt x="0" y="259359"/>
                </a:moveTo>
                <a:lnTo>
                  <a:pt x="235989" y="0"/>
                </a:lnTo>
              </a:path>
            </a:pathLst>
          </a:custGeom>
          <a:ln w="89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67" name="object 64">
            <a:extLst>
              <a:ext uri="{FF2B5EF4-FFF2-40B4-BE49-F238E27FC236}">
                <a16:creationId xmlns:a16="http://schemas.microsoft.com/office/drawing/2014/main" id="{224592EE-1338-8464-0D6B-4319161A2766}"/>
              </a:ext>
            </a:extLst>
          </p:cNvPr>
          <p:cNvSpPr/>
          <p:nvPr/>
        </p:nvSpPr>
        <p:spPr>
          <a:xfrm>
            <a:off x="7093533" y="4982093"/>
            <a:ext cx="721360" cy="244475"/>
          </a:xfrm>
          <a:custGeom>
            <a:avLst/>
            <a:gdLst/>
            <a:ahLst/>
            <a:cxnLst/>
            <a:rect l="l" t="t" r="r" b="b"/>
            <a:pathLst>
              <a:path w="721359" h="244475">
                <a:moveTo>
                  <a:pt x="721014" y="244423"/>
                </a:moveTo>
                <a:lnTo>
                  <a:pt x="527714" y="50853"/>
                </a:lnTo>
                <a:lnTo>
                  <a:pt x="472364" y="13154"/>
                </a:lnTo>
                <a:lnTo>
                  <a:pt x="408346" y="0"/>
                </a:lnTo>
                <a:lnTo>
                  <a:pt x="303856" y="0"/>
                </a:lnTo>
                <a:lnTo>
                  <a:pt x="270158" y="3559"/>
                </a:lnTo>
                <a:lnTo>
                  <a:pt x="237963" y="13987"/>
                </a:lnTo>
                <a:lnTo>
                  <a:pt x="208128" y="30908"/>
                </a:lnTo>
                <a:lnTo>
                  <a:pt x="181512" y="53945"/>
                </a:lnTo>
                <a:lnTo>
                  <a:pt x="0" y="244423"/>
                </a:lnTo>
              </a:path>
            </a:pathLst>
          </a:custGeom>
          <a:ln w="92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86" name="object 88">
            <a:extLst>
              <a:ext uri="{FF2B5EF4-FFF2-40B4-BE49-F238E27FC236}">
                <a16:creationId xmlns:a16="http://schemas.microsoft.com/office/drawing/2014/main" id="{CECDA962-51DD-B629-1C8F-91B8D70B17DA}"/>
              </a:ext>
            </a:extLst>
          </p:cNvPr>
          <p:cNvSpPr/>
          <p:nvPr/>
        </p:nvSpPr>
        <p:spPr>
          <a:xfrm>
            <a:off x="4182803" y="3486059"/>
            <a:ext cx="3374637" cy="804765"/>
          </a:xfrm>
          <a:custGeom>
            <a:avLst/>
            <a:gdLst/>
            <a:ahLst/>
            <a:cxnLst/>
            <a:rect l="l" t="t" r="r" b="b"/>
            <a:pathLst>
              <a:path w="2060575" h="447039">
                <a:moveTo>
                  <a:pt x="0" y="446957"/>
                </a:moveTo>
                <a:lnTo>
                  <a:pt x="2060042" y="446957"/>
                </a:lnTo>
                <a:lnTo>
                  <a:pt x="2060042" y="0"/>
                </a:lnTo>
                <a:lnTo>
                  <a:pt x="0" y="0"/>
                </a:lnTo>
                <a:lnTo>
                  <a:pt x="0" y="44695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87" name="object 90">
            <a:extLst>
              <a:ext uri="{FF2B5EF4-FFF2-40B4-BE49-F238E27FC236}">
                <a16:creationId xmlns:a16="http://schemas.microsoft.com/office/drawing/2014/main" id="{840BD037-DDD6-B4B1-33DC-C29A43845280}"/>
              </a:ext>
            </a:extLst>
          </p:cNvPr>
          <p:cNvSpPr txBox="1"/>
          <p:nvPr/>
        </p:nvSpPr>
        <p:spPr>
          <a:xfrm>
            <a:off x="3904250" y="3659292"/>
            <a:ext cx="4800776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2893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Possible 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Outcomes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AA2503-379C-CE95-57C2-B124AC8A9618}"/>
              </a:ext>
            </a:extLst>
          </p:cNvPr>
          <p:cNvGrpSpPr/>
          <p:nvPr/>
        </p:nvGrpSpPr>
        <p:grpSpPr>
          <a:xfrm>
            <a:off x="4445769" y="1256098"/>
            <a:ext cx="3717738" cy="874598"/>
            <a:chOff x="4469548" y="2456767"/>
            <a:chExt cx="3717738" cy="874598"/>
          </a:xfrm>
        </p:grpSpPr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3AA8E9A4-C364-D064-02B3-6249FECCD665}"/>
                </a:ext>
              </a:extLst>
            </p:cNvPr>
            <p:cNvSpPr txBox="1"/>
            <p:nvPr/>
          </p:nvSpPr>
          <p:spPr>
            <a:xfrm>
              <a:off x="6285044" y="2456767"/>
              <a:ext cx="1902242" cy="87459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5095" marR="0" lvl="0" indent="-112395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125730" algn="l"/>
                </a:tabLst>
                <a:defRPr/>
              </a:pP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Restricted</a:t>
              </a:r>
              <a:r>
                <a:rPr kumimoji="0" sz="14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 </a:t>
              </a:r>
              <a:r>
                <a:rPr kumimoji="0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Entity?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  <a:p>
              <a:pPr marL="125095" marR="0" lvl="0" indent="-112395" algn="l" defTabSz="914400" rtl="0" eaLnBrk="1" fontAlgn="auto" latinLnBrk="0" hangingPunct="1">
                <a:lnSpc>
                  <a:spcPct val="100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125730" algn="l"/>
                </a:tabLst>
                <a:defRPr/>
              </a:pP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Sanctioned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 </a:t>
              </a:r>
              <a:r>
                <a:rPr kumimoji="0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Country?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  <a:p>
              <a:pPr marL="125095" marR="0" lvl="0" indent="-112395" algn="l" defTabSz="914400" rtl="0" eaLnBrk="1" fontAlgn="auto" latinLnBrk="0" hangingPunct="1">
                <a:lnSpc>
                  <a:spcPct val="100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125730" algn="l"/>
                </a:tabLst>
                <a:defRPr/>
              </a:pP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Restricted</a:t>
              </a:r>
              <a:r>
                <a:rPr kumimoji="0" sz="1400" b="0" i="0" u="none" strike="noStrike" kern="1200" cap="none" spc="-1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 </a:t>
              </a: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Item?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  <a:p>
              <a:pPr marL="125095" marR="0" lvl="0" indent="-112395" algn="l" defTabSz="914400" rtl="0" eaLnBrk="1" fontAlgn="auto" latinLnBrk="0" hangingPunct="1">
                <a:lnSpc>
                  <a:spcPct val="100000"/>
                </a:lnSpc>
                <a:spcBef>
                  <a:spcPts val="35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125730" algn="l"/>
                </a:tabLst>
                <a:defRPr/>
              </a:pP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Restricted </a:t>
              </a:r>
              <a:r>
                <a:rPr kumimoji="0" sz="1400" b="0" i="0" u="none" strike="noStrike" kern="1200" cap="none" spc="-2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End</a:t>
              </a:r>
              <a:r>
                <a:rPr kumimoji="0" sz="1400" b="0" i="0" u="none" strike="noStrike" kern="1200" cap="none" spc="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 </a:t>
              </a: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Use?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84" name="object 85">
              <a:extLst>
                <a:ext uri="{FF2B5EF4-FFF2-40B4-BE49-F238E27FC236}">
                  <a16:creationId xmlns:a16="http://schemas.microsoft.com/office/drawing/2014/main" id="{ECBF5D2E-EDD7-3B1C-F8F4-06A5CDFDC6AE}"/>
                </a:ext>
              </a:extLst>
            </p:cNvPr>
            <p:cNvSpPr/>
            <p:nvPr/>
          </p:nvSpPr>
          <p:spPr>
            <a:xfrm>
              <a:off x="4469548" y="2463485"/>
              <a:ext cx="751832" cy="811760"/>
            </a:xfrm>
            <a:custGeom>
              <a:avLst/>
              <a:gdLst/>
              <a:ahLst/>
              <a:cxnLst/>
              <a:rect l="l" t="t" r="r" b="b"/>
              <a:pathLst>
                <a:path w="721360" h="782320">
                  <a:moveTo>
                    <a:pt x="360507" y="0"/>
                  </a:moveTo>
                  <a:lnTo>
                    <a:pt x="315279" y="3046"/>
                  </a:lnTo>
                  <a:lnTo>
                    <a:pt x="271729" y="11941"/>
                  </a:lnTo>
                  <a:lnTo>
                    <a:pt x="230195" y="26320"/>
                  </a:lnTo>
                  <a:lnTo>
                    <a:pt x="191015" y="45814"/>
                  </a:lnTo>
                  <a:lnTo>
                    <a:pt x="154526" y="70059"/>
                  </a:lnTo>
                  <a:lnTo>
                    <a:pt x="121066" y="98688"/>
                  </a:lnTo>
                  <a:lnTo>
                    <a:pt x="90971" y="131335"/>
                  </a:lnTo>
                  <a:lnTo>
                    <a:pt x="64581" y="167634"/>
                  </a:lnTo>
                  <a:lnTo>
                    <a:pt x="42232" y="207218"/>
                  </a:lnTo>
                  <a:lnTo>
                    <a:pt x="24261" y="249722"/>
                  </a:lnTo>
                  <a:lnTo>
                    <a:pt x="11008" y="294779"/>
                  </a:lnTo>
                  <a:lnTo>
                    <a:pt x="2808" y="342023"/>
                  </a:lnTo>
                  <a:lnTo>
                    <a:pt x="0" y="391088"/>
                  </a:lnTo>
                  <a:lnTo>
                    <a:pt x="2808" y="440128"/>
                  </a:lnTo>
                  <a:lnTo>
                    <a:pt x="11008" y="487355"/>
                  </a:lnTo>
                  <a:lnTo>
                    <a:pt x="24261" y="532402"/>
                  </a:lnTo>
                  <a:lnTo>
                    <a:pt x="42232" y="574902"/>
                  </a:lnTo>
                  <a:lnTo>
                    <a:pt x="64581" y="614487"/>
                  </a:lnTo>
                  <a:lnTo>
                    <a:pt x="90971" y="650790"/>
                  </a:lnTo>
                  <a:lnTo>
                    <a:pt x="121066" y="683444"/>
                  </a:lnTo>
                  <a:lnTo>
                    <a:pt x="154526" y="712082"/>
                  </a:lnTo>
                  <a:lnTo>
                    <a:pt x="191015" y="736337"/>
                  </a:lnTo>
                  <a:lnTo>
                    <a:pt x="230195" y="755840"/>
                  </a:lnTo>
                  <a:lnTo>
                    <a:pt x="271729" y="770226"/>
                  </a:lnTo>
                  <a:lnTo>
                    <a:pt x="315279" y="779127"/>
                  </a:lnTo>
                  <a:lnTo>
                    <a:pt x="360507" y="782176"/>
                  </a:lnTo>
                  <a:lnTo>
                    <a:pt x="405713" y="779127"/>
                  </a:lnTo>
                  <a:lnTo>
                    <a:pt x="449247" y="770226"/>
                  </a:lnTo>
                  <a:lnTo>
                    <a:pt x="490772" y="755840"/>
                  </a:lnTo>
                  <a:lnTo>
                    <a:pt x="529948" y="736337"/>
                  </a:lnTo>
                  <a:lnTo>
                    <a:pt x="566438" y="712082"/>
                  </a:lnTo>
                  <a:lnTo>
                    <a:pt x="599902" y="683444"/>
                  </a:lnTo>
                  <a:lnTo>
                    <a:pt x="630003" y="650790"/>
                  </a:lnTo>
                  <a:lnTo>
                    <a:pt x="656402" y="614487"/>
                  </a:lnTo>
                  <a:lnTo>
                    <a:pt x="678760" y="574902"/>
                  </a:lnTo>
                  <a:lnTo>
                    <a:pt x="696738" y="532402"/>
                  </a:lnTo>
                  <a:lnTo>
                    <a:pt x="709999" y="487355"/>
                  </a:lnTo>
                  <a:lnTo>
                    <a:pt x="718204" y="440128"/>
                  </a:lnTo>
                  <a:lnTo>
                    <a:pt x="721014" y="391088"/>
                  </a:lnTo>
                  <a:lnTo>
                    <a:pt x="718204" y="342023"/>
                  </a:lnTo>
                  <a:lnTo>
                    <a:pt x="709999" y="294779"/>
                  </a:lnTo>
                  <a:lnTo>
                    <a:pt x="696738" y="249722"/>
                  </a:lnTo>
                  <a:lnTo>
                    <a:pt x="678760" y="207218"/>
                  </a:lnTo>
                  <a:lnTo>
                    <a:pt x="656402" y="167634"/>
                  </a:lnTo>
                  <a:lnTo>
                    <a:pt x="630003" y="131335"/>
                  </a:lnTo>
                  <a:lnTo>
                    <a:pt x="599902" y="98688"/>
                  </a:lnTo>
                  <a:lnTo>
                    <a:pt x="566438" y="70059"/>
                  </a:lnTo>
                  <a:lnTo>
                    <a:pt x="529948" y="45814"/>
                  </a:lnTo>
                  <a:lnTo>
                    <a:pt x="490772" y="26320"/>
                  </a:lnTo>
                  <a:lnTo>
                    <a:pt x="449247" y="11941"/>
                  </a:lnTo>
                  <a:lnTo>
                    <a:pt x="405713" y="3046"/>
                  </a:lnTo>
                  <a:lnTo>
                    <a:pt x="360507" y="0"/>
                  </a:lnTo>
                  <a:close/>
                </a:path>
              </a:pathLst>
            </a:custGeom>
            <a:solidFill>
              <a:srgbClr val="73AD4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85" name="object 87">
              <a:extLst>
                <a:ext uri="{FF2B5EF4-FFF2-40B4-BE49-F238E27FC236}">
                  <a16:creationId xmlns:a16="http://schemas.microsoft.com/office/drawing/2014/main" id="{0B179838-0C96-FCE2-1AD6-CEF54230DA2D}"/>
                </a:ext>
              </a:extLst>
            </p:cNvPr>
            <p:cNvSpPr txBox="1"/>
            <p:nvPr/>
          </p:nvSpPr>
          <p:spPr>
            <a:xfrm>
              <a:off x="4740295" y="2790551"/>
              <a:ext cx="253716" cy="22890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No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88" name="object 91">
              <a:extLst>
                <a:ext uri="{FF2B5EF4-FFF2-40B4-BE49-F238E27FC236}">
                  <a16:creationId xmlns:a16="http://schemas.microsoft.com/office/drawing/2014/main" id="{067FB857-7F31-EFB8-FE08-15CD2D359F53}"/>
                </a:ext>
              </a:extLst>
            </p:cNvPr>
            <p:cNvSpPr/>
            <p:nvPr/>
          </p:nvSpPr>
          <p:spPr>
            <a:xfrm>
              <a:off x="5319980" y="2884013"/>
              <a:ext cx="815340" cy="0"/>
            </a:xfrm>
            <a:custGeom>
              <a:avLst/>
              <a:gdLst/>
              <a:ahLst/>
              <a:cxnLst/>
              <a:rect l="l" t="t" r="r" b="b"/>
              <a:pathLst>
                <a:path w="815339">
                  <a:moveTo>
                    <a:pt x="815090" y="0"/>
                  </a:moveTo>
                  <a:lnTo>
                    <a:pt x="0" y="0"/>
                  </a:lnTo>
                </a:path>
              </a:pathLst>
            </a:custGeom>
            <a:ln w="9320">
              <a:solidFill>
                <a:srgbClr val="5592C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89" name="object 92">
              <a:extLst>
                <a:ext uri="{FF2B5EF4-FFF2-40B4-BE49-F238E27FC236}">
                  <a16:creationId xmlns:a16="http://schemas.microsoft.com/office/drawing/2014/main" id="{64A21D9B-9B23-9737-2C7E-D7712956BD80}"/>
                </a:ext>
              </a:extLst>
            </p:cNvPr>
            <p:cNvSpPr/>
            <p:nvPr/>
          </p:nvSpPr>
          <p:spPr>
            <a:xfrm>
              <a:off x="5221035" y="2846519"/>
              <a:ext cx="69215" cy="75565"/>
            </a:xfrm>
            <a:custGeom>
              <a:avLst/>
              <a:gdLst/>
              <a:ahLst/>
              <a:cxnLst/>
              <a:rect l="l" t="t" r="r" b="b"/>
              <a:pathLst>
                <a:path w="69214" h="75564">
                  <a:moveTo>
                    <a:pt x="69125" y="0"/>
                  </a:moveTo>
                  <a:lnTo>
                    <a:pt x="0" y="37494"/>
                  </a:lnTo>
                  <a:lnTo>
                    <a:pt x="69125" y="74989"/>
                  </a:lnTo>
                  <a:lnTo>
                    <a:pt x="69125" y="0"/>
                  </a:lnTo>
                  <a:close/>
                </a:path>
              </a:pathLst>
            </a:custGeom>
            <a:solidFill>
              <a:srgbClr val="5592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</p:grpSp>
      <p:sp>
        <p:nvSpPr>
          <p:cNvPr id="92" name="object 36">
            <a:extLst>
              <a:ext uri="{FF2B5EF4-FFF2-40B4-BE49-F238E27FC236}">
                <a16:creationId xmlns:a16="http://schemas.microsoft.com/office/drawing/2014/main" id="{D4E7CA41-57EF-469C-6A1B-FF1FBA9F9AE2}"/>
              </a:ext>
            </a:extLst>
          </p:cNvPr>
          <p:cNvSpPr txBox="1"/>
          <p:nvPr/>
        </p:nvSpPr>
        <p:spPr>
          <a:xfrm>
            <a:off x="6857999" y="5276478"/>
            <a:ext cx="1311355" cy="6623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Export License or License Exception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6F7DF43A-5319-0745-BFEF-B7A5230B480E}"/>
              </a:ext>
            </a:extLst>
          </p:cNvPr>
          <p:cNvSpPr/>
          <p:nvPr/>
        </p:nvSpPr>
        <p:spPr>
          <a:xfrm>
            <a:off x="1230152" y="2375550"/>
            <a:ext cx="618490" cy="836930"/>
          </a:xfrm>
          <a:custGeom>
            <a:avLst/>
            <a:gdLst/>
            <a:ahLst/>
            <a:cxnLst/>
            <a:rect l="l" t="t" r="r" b="b"/>
            <a:pathLst>
              <a:path w="618490" h="836930">
                <a:moveTo>
                  <a:pt x="0" y="836543"/>
                </a:moveTo>
                <a:lnTo>
                  <a:pt x="618012" y="836543"/>
                </a:lnTo>
                <a:lnTo>
                  <a:pt x="618012" y="0"/>
                </a:lnTo>
                <a:lnTo>
                  <a:pt x="0" y="0"/>
                </a:lnTo>
                <a:lnTo>
                  <a:pt x="0" y="83654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7E950E53-6371-07A0-B243-802156999D95}"/>
              </a:ext>
            </a:extLst>
          </p:cNvPr>
          <p:cNvSpPr/>
          <p:nvPr/>
        </p:nvSpPr>
        <p:spPr>
          <a:xfrm>
            <a:off x="1230152" y="2375537"/>
            <a:ext cx="618490" cy="836930"/>
          </a:xfrm>
          <a:custGeom>
            <a:avLst/>
            <a:gdLst/>
            <a:ahLst/>
            <a:cxnLst/>
            <a:rect l="l" t="t" r="r" b="b"/>
            <a:pathLst>
              <a:path w="618490" h="836930">
                <a:moveTo>
                  <a:pt x="617989" y="0"/>
                </a:moveTo>
                <a:lnTo>
                  <a:pt x="0" y="0"/>
                </a:lnTo>
                <a:lnTo>
                  <a:pt x="0" y="836556"/>
                </a:lnTo>
                <a:lnTo>
                  <a:pt x="618012" y="836556"/>
                </a:lnTo>
                <a:lnTo>
                  <a:pt x="617989" y="0"/>
                </a:lnTo>
                <a:close/>
              </a:path>
            </a:pathLst>
          </a:custGeom>
          <a:ln w="88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D05540C8-3A4A-31B3-887F-6F0BEA7DB295}"/>
              </a:ext>
            </a:extLst>
          </p:cNvPr>
          <p:cNvSpPr/>
          <p:nvPr/>
        </p:nvSpPr>
        <p:spPr>
          <a:xfrm>
            <a:off x="1301785" y="2457864"/>
            <a:ext cx="485775" cy="671830"/>
          </a:xfrm>
          <a:custGeom>
            <a:avLst/>
            <a:gdLst/>
            <a:ahLst/>
            <a:cxnLst/>
            <a:rect l="l" t="t" r="r" b="b"/>
            <a:pathLst>
              <a:path w="485775" h="671830">
                <a:moveTo>
                  <a:pt x="0" y="671790"/>
                </a:moveTo>
                <a:lnTo>
                  <a:pt x="485334" y="671790"/>
                </a:lnTo>
                <a:lnTo>
                  <a:pt x="485334" y="0"/>
                </a:lnTo>
                <a:lnTo>
                  <a:pt x="0" y="0"/>
                </a:lnTo>
                <a:lnTo>
                  <a:pt x="0" y="6717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5298BDC5-D58C-AB1F-06E8-9BB227D7B80D}"/>
              </a:ext>
            </a:extLst>
          </p:cNvPr>
          <p:cNvSpPr/>
          <p:nvPr/>
        </p:nvSpPr>
        <p:spPr>
          <a:xfrm>
            <a:off x="1347346" y="2318178"/>
            <a:ext cx="394335" cy="182880"/>
          </a:xfrm>
          <a:custGeom>
            <a:avLst/>
            <a:gdLst/>
            <a:ahLst/>
            <a:cxnLst/>
            <a:rect l="l" t="t" r="r" b="b"/>
            <a:pathLst>
              <a:path w="394334" h="182880">
                <a:moveTo>
                  <a:pt x="265138" y="50531"/>
                </a:moveTo>
                <a:lnTo>
                  <a:pt x="129050" y="50531"/>
                </a:lnTo>
                <a:lnTo>
                  <a:pt x="100796" y="51493"/>
                </a:lnTo>
                <a:lnTo>
                  <a:pt x="66938" y="58230"/>
                </a:lnTo>
                <a:lnTo>
                  <a:pt x="34301" y="76517"/>
                </a:lnTo>
                <a:lnTo>
                  <a:pt x="9713" y="112127"/>
                </a:lnTo>
                <a:lnTo>
                  <a:pt x="0" y="170837"/>
                </a:lnTo>
                <a:lnTo>
                  <a:pt x="0" y="182383"/>
                </a:lnTo>
                <a:lnTo>
                  <a:pt x="394200" y="182383"/>
                </a:lnTo>
                <a:lnTo>
                  <a:pt x="394200" y="170837"/>
                </a:lnTo>
                <a:lnTo>
                  <a:pt x="386903" y="117610"/>
                </a:lnTo>
                <a:lnTo>
                  <a:pt x="367146" y="82685"/>
                </a:lnTo>
                <a:lnTo>
                  <a:pt x="303062" y="52864"/>
                </a:lnTo>
                <a:lnTo>
                  <a:pt x="265138" y="50531"/>
                </a:lnTo>
                <a:close/>
              </a:path>
              <a:path w="394334" h="182880">
                <a:moveTo>
                  <a:pt x="243519" y="0"/>
                </a:moveTo>
                <a:lnTo>
                  <a:pt x="150680" y="0"/>
                </a:lnTo>
                <a:lnTo>
                  <a:pt x="150680" y="50531"/>
                </a:lnTo>
                <a:lnTo>
                  <a:pt x="243531" y="50531"/>
                </a:lnTo>
                <a:lnTo>
                  <a:pt x="2435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E45BF1A3-4FE7-0843-2B3E-1D30248CA4A1}"/>
              </a:ext>
            </a:extLst>
          </p:cNvPr>
          <p:cNvSpPr/>
          <p:nvPr/>
        </p:nvSpPr>
        <p:spPr>
          <a:xfrm>
            <a:off x="1347346" y="2318177"/>
            <a:ext cx="394335" cy="182880"/>
          </a:xfrm>
          <a:custGeom>
            <a:avLst/>
            <a:gdLst/>
            <a:ahLst/>
            <a:cxnLst/>
            <a:rect l="l" t="t" r="r" b="b"/>
            <a:pathLst>
              <a:path w="394334" h="182880">
                <a:moveTo>
                  <a:pt x="265138" y="50531"/>
                </a:moveTo>
                <a:lnTo>
                  <a:pt x="243531" y="50531"/>
                </a:lnTo>
                <a:lnTo>
                  <a:pt x="243519" y="0"/>
                </a:lnTo>
                <a:lnTo>
                  <a:pt x="150680" y="0"/>
                </a:lnTo>
                <a:lnTo>
                  <a:pt x="150680" y="50531"/>
                </a:lnTo>
                <a:lnTo>
                  <a:pt x="129050" y="50531"/>
                </a:lnTo>
                <a:lnTo>
                  <a:pt x="100796" y="51493"/>
                </a:lnTo>
                <a:lnTo>
                  <a:pt x="66938" y="58230"/>
                </a:lnTo>
                <a:lnTo>
                  <a:pt x="34301" y="76517"/>
                </a:lnTo>
                <a:lnTo>
                  <a:pt x="9713" y="112127"/>
                </a:lnTo>
                <a:lnTo>
                  <a:pt x="0" y="170837"/>
                </a:lnTo>
                <a:lnTo>
                  <a:pt x="0" y="182383"/>
                </a:lnTo>
                <a:lnTo>
                  <a:pt x="394200" y="182383"/>
                </a:lnTo>
                <a:lnTo>
                  <a:pt x="394200" y="170837"/>
                </a:lnTo>
                <a:lnTo>
                  <a:pt x="386903" y="117610"/>
                </a:lnTo>
                <a:lnTo>
                  <a:pt x="367146" y="82685"/>
                </a:lnTo>
                <a:lnTo>
                  <a:pt x="303062" y="52864"/>
                </a:lnTo>
                <a:lnTo>
                  <a:pt x="265138" y="50531"/>
                </a:lnTo>
                <a:close/>
              </a:path>
            </a:pathLst>
          </a:custGeom>
          <a:ln w="9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672BBD85-91A7-6F19-F57C-156CDA290049}"/>
              </a:ext>
            </a:extLst>
          </p:cNvPr>
          <p:cNvSpPr/>
          <p:nvPr/>
        </p:nvSpPr>
        <p:spPr>
          <a:xfrm>
            <a:off x="1525585" y="2409431"/>
            <a:ext cx="38100" cy="40005"/>
          </a:xfrm>
          <a:custGeom>
            <a:avLst/>
            <a:gdLst/>
            <a:ahLst/>
            <a:cxnLst/>
            <a:rect l="l" t="t" r="r" b="b"/>
            <a:pathLst>
              <a:path w="38100" h="40005">
                <a:moveTo>
                  <a:pt x="18860" y="0"/>
                </a:moveTo>
                <a:lnTo>
                  <a:pt x="11520" y="1569"/>
                </a:lnTo>
                <a:lnTo>
                  <a:pt x="5524" y="5850"/>
                </a:lnTo>
                <a:lnTo>
                  <a:pt x="1482" y="12204"/>
                </a:lnTo>
                <a:lnTo>
                  <a:pt x="0" y="19988"/>
                </a:lnTo>
                <a:lnTo>
                  <a:pt x="1482" y="27702"/>
                </a:lnTo>
                <a:lnTo>
                  <a:pt x="5524" y="34018"/>
                </a:lnTo>
                <a:lnTo>
                  <a:pt x="11520" y="38286"/>
                </a:lnTo>
                <a:lnTo>
                  <a:pt x="18860" y="39853"/>
                </a:lnTo>
                <a:lnTo>
                  <a:pt x="26201" y="38286"/>
                </a:lnTo>
                <a:lnTo>
                  <a:pt x="32196" y="34018"/>
                </a:lnTo>
                <a:lnTo>
                  <a:pt x="36239" y="27702"/>
                </a:lnTo>
                <a:lnTo>
                  <a:pt x="37721" y="19988"/>
                </a:lnTo>
                <a:lnTo>
                  <a:pt x="36239" y="12204"/>
                </a:lnTo>
                <a:lnTo>
                  <a:pt x="32196" y="5850"/>
                </a:lnTo>
                <a:lnTo>
                  <a:pt x="26201" y="1569"/>
                </a:lnTo>
                <a:lnTo>
                  <a:pt x="18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35902F17-8745-AF02-B83D-0A2D7B0FEE73}"/>
              </a:ext>
            </a:extLst>
          </p:cNvPr>
          <p:cNvSpPr/>
          <p:nvPr/>
        </p:nvSpPr>
        <p:spPr>
          <a:xfrm>
            <a:off x="1474977" y="2550968"/>
            <a:ext cx="139065" cy="521970"/>
          </a:xfrm>
          <a:custGeom>
            <a:avLst/>
            <a:gdLst/>
            <a:ahLst/>
            <a:cxnLst/>
            <a:rect l="l" t="t" r="r" b="b"/>
            <a:pathLst>
              <a:path w="139065" h="521969">
                <a:moveTo>
                  <a:pt x="125799" y="399158"/>
                </a:moveTo>
                <a:lnTo>
                  <a:pt x="13149" y="399158"/>
                </a:lnTo>
                <a:lnTo>
                  <a:pt x="13149" y="521450"/>
                </a:lnTo>
                <a:lnTo>
                  <a:pt x="125799" y="521450"/>
                </a:lnTo>
                <a:lnTo>
                  <a:pt x="125799" y="399158"/>
                </a:lnTo>
                <a:close/>
              </a:path>
              <a:path w="139065" h="521969">
                <a:moveTo>
                  <a:pt x="138961" y="0"/>
                </a:moveTo>
                <a:lnTo>
                  <a:pt x="0" y="0"/>
                </a:lnTo>
                <a:lnTo>
                  <a:pt x="15015" y="348378"/>
                </a:lnTo>
                <a:lnTo>
                  <a:pt x="123922" y="348378"/>
                </a:lnTo>
                <a:lnTo>
                  <a:pt x="138961" y="0"/>
                </a:lnTo>
                <a:close/>
              </a:path>
            </a:pathLst>
          </a:custGeom>
          <a:solidFill>
            <a:srgbClr val="4270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981B7DC0-AA04-009B-FDEA-7F801C6D8CA1}"/>
              </a:ext>
            </a:extLst>
          </p:cNvPr>
          <p:cNvSpPr/>
          <p:nvPr/>
        </p:nvSpPr>
        <p:spPr>
          <a:xfrm>
            <a:off x="1488127" y="2950126"/>
            <a:ext cx="113030" cy="122555"/>
          </a:xfrm>
          <a:custGeom>
            <a:avLst/>
            <a:gdLst/>
            <a:ahLst/>
            <a:cxnLst/>
            <a:rect l="l" t="t" r="r" b="b"/>
            <a:pathLst>
              <a:path w="113030" h="122555">
                <a:moveTo>
                  <a:pt x="0" y="122292"/>
                </a:moveTo>
                <a:lnTo>
                  <a:pt x="112649" y="122292"/>
                </a:lnTo>
                <a:lnTo>
                  <a:pt x="112649" y="0"/>
                </a:lnTo>
                <a:lnTo>
                  <a:pt x="0" y="0"/>
                </a:lnTo>
                <a:lnTo>
                  <a:pt x="0" y="122292"/>
                </a:lnTo>
                <a:close/>
              </a:path>
            </a:pathLst>
          </a:custGeom>
          <a:ln w="89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ADF29364-5E3F-5FC1-B38F-92AA59CE2814}"/>
              </a:ext>
            </a:extLst>
          </p:cNvPr>
          <p:cNvSpPr/>
          <p:nvPr/>
        </p:nvSpPr>
        <p:spPr>
          <a:xfrm>
            <a:off x="1474977" y="2550968"/>
            <a:ext cx="139065" cy="348615"/>
          </a:xfrm>
          <a:custGeom>
            <a:avLst/>
            <a:gdLst/>
            <a:ahLst/>
            <a:cxnLst/>
            <a:rect l="l" t="t" r="r" b="b"/>
            <a:pathLst>
              <a:path w="139065" h="348614">
                <a:moveTo>
                  <a:pt x="123922" y="348378"/>
                </a:moveTo>
                <a:lnTo>
                  <a:pt x="138961" y="0"/>
                </a:lnTo>
                <a:lnTo>
                  <a:pt x="0" y="0"/>
                </a:lnTo>
                <a:lnTo>
                  <a:pt x="15015" y="348378"/>
                </a:lnTo>
                <a:lnTo>
                  <a:pt x="123922" y="348378"/>
                </a:lnTo>
                <a:close/>
              </a:path>
            </a:pathLst>
          </a:custGeom>
          <a:ln w="86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ED9BF6FB-D6E2-AA88-F126-414A27E26B1B}"/>
              </a:ext>
            </a:extLst>
          </p:cNvPr>
          <p:cNvSpPr txBox="1"/>
          <p:nvPr/>
        </p:nvSpPr>
        <p:spPr>
          <a:xfrm>
            <a:off x="704305" y="3290353"/>
            <a:ext cx="1632588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-35" dirty="0">
                <a:solidFill>
                  <a:srgbClr val="000099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Risk Mitigation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EE19DDE4-998F-DBDA-1BFD-B7AF4666221B}"/>
              </a:ext>
            </a:extLst>
          </p:cNvPr>
          <p:cNvSpPr/>
          <p:nvPr/>
        </p:nvSpPr>
        <p:spPr>
          <a:xfrm>
            <a:off x="6497652" y="2368406"/>
            <a:ext cx="443230" cy="612775"/>
          </a:xfrm>
          <a:custGeom>
            <a:avLst/>
            <a:gdLst/>
            <a:ahLst/>
            <a:cxnLst/>
            <a:rect l="l" t="t" r="r" b="b"/>
            <a:pathLst>
              <a:path w="443229" h="612775">
                <a:moveTo>
                  <a:pt x="302368" y="0"/>
                </a:moveTo>
                <a:lnTo>
                  <a:pt x="0" y="0"/>
                </a:lnTo>
                <a:lnTo>
                  <a:pt x="0" y="583528"/>
                </a:lnTo>
                <a:lnTo>
                  <a:pt x="231182" y="583528"/>
                </a:lnTo>
                <a:lnTo>
                  <a:pt x="262998" y="612704"/>
                </a:lnTo>
                <a:lnTo>
                  <a:pt x="442909" y="612704"/>
                </a:lnTo>
                <a:lnTo>
                  <a:pt x="442909" y="379293"/>
                </a:lnTo>
                <a:lnTo>
                  <a:pt x="402623" y="356076"/>
                </a:lnTo>
                <a:lnTo>
                  <a:pt x="402394" y="111118"/>
                </a:lnTo>
                <a:lnTo>
                  <a:pt x="3023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2" name="object 29">
            <a:extLst>
              <a:ext uri="{FF2B5EF4-FFF2-40B4-BE49-F238E27FC236}">
                <a16:creationId xmlns:a16="http://schemas.microsoft.com/office/drawing/2014/main" id="{C07A9F1C-7E15-E70C-D0FF-35935089A1CA}"/>
              </a:ext>
            </a:extLst>
          </p:cNvPr>
          <p:cNvSpPr/>
          <p:nvPr/>
        </p:nvSpPr>
        <p:spPr>
          <a:xfrm>
            <a:off x="6497652" y="2368406"/>
            <a:ext cx="443230" cy="612775"/>
          </a:xfrm>
          <a:custGeom>
            <a:avLst/>
            <a:gdLst/>
            <a:ahLst/>
            <a:cxnLst/>
            <a:rect l="l" t="t" r="r" b="b"/>
            <a:pathLst>
              <a:path w="443229" h="612775">
                <a:moveTo>
                  <a:pt x="402394" y="111118"/>
                </a:moveTo>
                <a:lnTo>
                  <a:pt x="302368" y="0"/>
                </a:lnTo>
                <a:lnTo>
                  <a:pt x="0" y="0"/>
                </a:lnTo>
                <a:lnTo>
                  <a:pt x="0" y="583528"/>
                </a:lnTo>
                <a:lnTo>
                  <a:pt x="231182" y="583528"/>
                </a:lnTo>
                <a:lnTo>
                  <a:pt x="262998" y="612704"/>
                </a:lnTo>
                <a:lnTo>
                  <a:pt x="442909" y="612704"/>
                </a:lnTo>
                <a:lnTo>
                  <a:pt x="442909" y="379293"/>
                </a:lnTo>
                <a:lnTo>
                  <a:pt x="402623" y="356076"/>
                </a:lnTo>
                <a:lnTo>
                  <a:pt x="402394" y="111118"/>
                </a:lnTo>
                <a:close/>
              </a:path>
            </a:pathLst>
          </a:custGeom>
          <a:ln w="8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2086D4AF-50C6-B23C-6B38-6C2B109D61B9}"/>
              </a:ext>
            </a:extLst>
          </p:cNvPr>
          <p:cNvSpPr/>
          <p:nvPr/>
        </p:nvSpPr>
        <p:spPr>
          <a:xfrm>
            <a:off x="6846597" y="2372255"/>
            <a:ext cx="321945" cy="488950"/>
          </a:xfrm>
          <a:custGeom>
            <a:avLst/>
            <a:gdLst/>
            <a:ahLst/>
            <a:cxnLst/>
            <a:rect l="l" t="t" r="r" b="b"/>
            <a:pathLst>
              <a:path w="321945" h="488950">
                <a:moveTo>
                  <a:pt x="224773" y="0"/>
                </a:moveTo>
                <a:lnTo>
                  <a:pt x="224773" y="107642"/>
                </a:lnTo>
                <a:lnTo>
                  <a:pt x="321595" y="107642"/>
                </a:lnTo>
                <a:lnTo>
                  <a:pt x="224773" y="0"/>
                </a:lnTo>
                <a:close/>
              </a:path>
              <a:path w="321945" h="488950">
                <a:moveTo>
                  <a:pt x="99912" y="102179"/>
                </a:moveTo>
                <a:lnTo>
                  <a:pt x="0" y="102179"/>
                </a:lnTo>
                <a:lnTo>
                  <a:pt x="0" y="114346"/>
                </a:lnTo>
                <a:lnTo>
                  <a:pt x="99912" y="114346"/>
                </a:lnTo>
                <a:lnTo>
                  <a:pt x="99912" y="102179"/>
                </a:lnTo>
                <a:close/>
              </a:path>
              <a:path w="321945" h="488950">
                <a:moveTo>
                  <a:pt x="99912" y="171830"/>
                </a:moveTo>
                <a:lnTo>
                  <a:pt x="0" y="171830"/>
                </a:lnTo>
                <a:lnTo>
                  <a:pt x="0" y="184121"/>
                </a:lnTo>
                <a:lnTo>
                  <a:pt x="99912" y="184121"/>
                </a:lnTo>
                <a:lnTo>
                  <a:pt x="99912" y="171830"/>
                </a:lnTo>
                <a:close/>
              </a:path>
              <a:path w="321945" h="488950">
                <a:moveTo>
                  <a:pt x="252812" y="241481"/>
                </a:moveTo>
                <a:lnTo>
                  <a:pt x="0" y="241481"/>
                </a:lnTo>
                <a:lnTo>
                  <a:pt x="0" y="253772"/>
                </a:lnTo>
                <a:lnTo>
                  <a:pt x="252812" y="253772"/>
                </a:lnTo>
                <a:lnTo>
                  <a:pt x="252812" y="241481"/>
                </a:lnTo>
                <a:close/>
              </a:path>
              <a:path w="321945" h="488950">
                <a:moveTo>
                  <a:pt x="252812" y="311256"/>
                </a:moveTo>
                <a:lnTo>
                  <a:pt x="0" y="311256"/>
                </a:lnTo>
                <a:lnTo>
                  <a:pt x="0" y="323423"/>
                </a:lnTo>
                <a:lnTo>
                  <a:pt x="252812" y="323423"/>
                </a:lnTo>
                <a:lnTo>
                  <a:pt x="252812" y="311256"/>
                </a:lnTo>
                <a:close/>
              </a:path>
              <a:path w="321945" h="488950">
                <a:moveTo>
                  <a:pt x="252812" y="380907"/>
                </a:moveTo>
                <a:lnTo>
                  <a:pt x="0" y="380907"/>
                </a:lnTo>
                <a:lnTo>
                  <a:pt x="0" y="393074"/>
                </a:lnTo>
                <a:lnTo>
                  <a:pt x="252812" y="393074"/>
                </a:lnTo>
                <a:lnTo>
                  <a:pt x="252812" y="380907"/>
                </a:lnTo>
                <a:close/>
              </a:path>
              <a:path w="321945" h="488950">
                <a:moveTo>
                  <a:pt x="164116" y="449689"/>
                </a:moveTo>
                <a:lnTo>
                  <a:pt x="153015" y="449689"/>
                </a:lnTo>
                <a:lnTo>
                  <a:pt x="153015" y="461980"/>
                </a:lnTo>
                <a:lnTo>
                  <a:pt x="164116" y="461980"/>
                </a:lnTo>
                <a:lnTo>
                  <a:pt x="164116" y="449689"/>
                </a:lnTo>
                <a:close/>
              </a:path>
              <a:path w="321945" h="488950">
                <a:moveTo>
                  <a:pt x="295844" y="468933"/>
                </a:moveTo>
                <a:lnTo>
                  <a:pt x="192957" y="468933"/>
                </a:lnTo>
                <a:lnTo>
                  <a:pt x="192957" y="488549"/>
                </a:lnTo>
                <a:lnTo>
                  <a:pt x="295844" y="488549"/>
                </a:lnTo>
                <a:lnTo>
                  <a:pt x="295844" y="468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67985D38-1923-276F-EAA5-59F1D1DCD37D}"/>
              </a:ext>
            </a:extLst>
          </p:cNvPr>
          <p:cNvSpPr/>
          <p:nvPr/>
        </p:nvSpPr>
        <p:spPr>
          <a:xfrm>
            <a:off x="6724027" y="2723986"/>
            <a:ext cx="494665" cy="537845"/>
          </a:xfrm>
          <a:custGeom>
            <a:avLst/>
            <a:gdLst/>
            <a:ahLst/>
            <a:cxnLst/>
            <a:rect l="l" t="t" r="r" b="b"/>
            <a:pathLst>
              <a:path w="494664" h="537844">
                <a:moveTo>
                  <a:pt x="356667" y="333342"/>
                </a:moveTo>
                <a:lnTo>
                  <a:pt x="279091" y="333342"/>
                </a:lnTo>
                <a:lnTo>
                  <a:pt x="282812" y="335140"/>
                </a:lnTo>
                <a:lnTo>
                  <a:pt x="281319" y="349579"/>
                </a:lnTo>
                <a:lnTo>
                  <a:pt x="391937" y="483542"/>
                </a:lnTo>
                <a:lnTo>
                  <a:pt x="425055" y="517182"/>
                </a:lnTo>
                <a:lnTo>
                  <a:pt x="468884" y="537471"/>
                </a:lnTo>
                <a:lnTo>
                  <a:pt x="486284" y="525423"/>
                </a:lnTo>
                <a:lnTo>
                  <a:pt x="494455" y="508563"/>
                </a:lnTo>
                <a:lnTo>
                  <a:pt x="489700" y="488048"/>
                </a:lnTo>
                <a:lnTo>
                  <a:pt x="471835" y="460863"/>
                </a:lnTo>
                <a:lnTo>
                  <a:pt x="440560" y="424242"/>
                </a:lnTo>
                <a:lnTo>
                  <a:pt x="374246" y="352351"/>
                </a:lnTo>
                <a:lnTo>
                  <a:pt x="356667" y="333342"/>
                </a:lnTo>
                <a:close/>
              </a:path>
              <a:path w="494664" h="537844">
                <a:moveTo>
                  <a:pt x="324685" y="220747"/>
                </a:moveTo>
                <a:lnTo>
                  <a:pt x="203715" y="352351"/>
                </a:lnTo>
                <a:lnTo>
                  <a:pt x="203568" y="352385"/>
                </a:lnTo>
                <a:lnTo>
                  <a:pt x="202914" y="353096"/>
                </a:lnTo>
                <a:lnTo>
                  <a:pt x="214914" y="366270"/>
                </a:lnTo>
                <a:lnTo>
                  <a:pt x="226046" y="373659"/>
                </a:lnTo>
                <a:lnTo>
                  <a:pt x="239431" y="371201"/>
                </a:lnTo>
                <a:lnTo>
                  <a:pt x="258191" y="354834"/>
                </a:lnTo>
                <a:lnTo>
                  <a:pt x="279091" y="333342"/>
                </a:lnTo>
                <a:lnTo>
                  <a:pt x="356667" y="333342"/>
                </a:lnTo>
                <a:lnTo>
                  <a:pt x="336588" y="311628"/>
                </a:lnTo>
                <a:lnTo>
                  <a:pt x="325743" y="307438"/>
                </a:lnTo>
                <a:lnTo>
                  <a:pt x="308262" y="307438"/>
                </a:lnTo>
                <a:lnTo>
                  <a:pt x="306556" y="303423"/>
                </a:lnTo>
                <a:lnTo>
                  <a:pt x="326287" y="280714"/>
                </a:lnTo>
                <a:lnTo>
                  <a:pt x="341262" y="260415"/>
                </a:lnTo>
                <a:lnTo>
                  <a:pt x="343512" y="245888"/>
                </a:lnTo>
                <a:lnTo>
                  <a:pt x="336748" y="233783"/>
                </a:lnTo>
                <a:lnTo>
                  <a:pt x="324685" y="220747"/>
                </a:lnTo>
                <a:close/>
              </a:path>
              <a:path w="494664" h="537844">
                <a:moveTo>
                  <a:pt x="164345" y="0"/>
                </a:moveTo>
                <a:lnTo>
                  <a:pt x="120659" y="6380"/>
                </a:lnTo>
                <a:lnTo>
                  <a:pt x="81401" y="24389"/>
                </a:lnTo>
                <a:lnTo>
                  <a:pt x="48139" y="52331"/>
                </a:lnTo>
                <a:lnTo>
                  <a:pt x="22440" y="88508"/>
                </a:lnTo>
                <a:lnTo>
                  <a:pt x="5871" y="131224"/>
                </a:lnTo>
                <a:lnTo>
                  <a:pt x="0" y="178783"/>
                </a:lnTo>
                <a:lnTo>
                  <a:pt x="5871" y="226289"/>
                </a:lnTo>
                <a:lnTo>
                  <a:pt x="22440" y="268970"/>
                </a:lnTo>
                <a:lnTo>
                  <a:pt x="48139" y="305126"/>
                </a:lnTo>
                <a:lnTo>
                  <a:pt x="81401" y="333057"/>
                </a:lnTo>
                <a:lnTo>
                  <a:pt x="120659" y="351062"/>
                </a:lnTo>
                <a:lnTo>
                  <a:pt x="164345" y="357442"/>
                </a:lnTo>
                <a:lnTo>
                  <a:pt x="174424" y="357118"/>
                </a:lnTo>
                <a:lnTo>
                  <a:pt x="184373" y="356153"/>
                </a:lnTo>
                <a:lnTo>
                  <a:pt x="194151" y="354561"/>
                </a:lnTo>
                <a:lnTo>
                  <a:pt x="203568" y="352385"/>
                </a:lnTo>
                <a:lnTo>
                  <a:pt x="236012" y="317122"/>
                </a:lnTo>
                <a:lnTo>
                  <a:pt x="164331" y="317122"/>
                </a:lnTo>
                <a:lnTo>
                  <a:pt x="116390" y="306996"/>
                </a:lnTo>
                <a:lnTo>
                  <a:pt x="74275" y="276617"/>
                </a:lnTo>
                <a:lnTo>
                  <a:pt x="50434" y="240748"/>
                </a:lnTo>
                <a:lnTo>
                  <a:pt x="38513" y="199974"/>
                </a:lnTo>
                <a:lnTo>
                  <a:pt x="38513" y="157556"/>
                </a:lnTo>
                <a:lnTo>
                  <a:pt x="50434" y="116753"/>
                </a:lnTo>
                <a:lnTo>
                  <a:pt x="74275" y="80824"/>
                </a:lnTo>
                <a:lnTo>
                  <a:pt x="116390" y="50445"/>
                </a:lnTo>
                <a:lnTo>
                  <a:pt x="164331" y="40319"/>
                </a:lnTo>
                <a:lnTo>
                  <a:pt x="266252" y="40319"/>
                </a:lnTo>
                <a:lnTo>
                  <a:pt x="247289" y="24389"/>
                </a:lnTo>
                <a:lnTo>
                  <a:pt x="208031" y="6380"/>
                </a:lnTo>
                <a:lnTo>
                  <a:pt x="164345" y="0"/>
                </a:lnTo>
                <a:close/>
              </a:path>
              <a:path w="494664" h="537844">
                <a:moveTo>
                  <a:pt x="266252" y="40319"/>
                </a:moveTo>
                <a:lnTo>
                  <a:pt x="164331" y="40319"/>
                </a:lnTo>
                <a:lnTo>
                  <a:pt x="212250" y="50445"/>
                </a:lnTo>
                <a:lnTo>
                  <a:pt x="254300" y="80824"/>
                </a:lnTo>
                <a:lnTo>
                  <a:pt x="278142" y="116753"/>
                </a:lnTo>
                <a:lnTo>
                  <a:pt x="290063" y="157556"/>
                </a:lnTo>
                <a:lnTo>
                  <a:pt x="290063" y="199974"/>
                </a:lnTo>
                <a:lnTo>
                  <a:pt x="278142" y="240748"/>
                </a:lnTo>
                <a:lnTo>
                  <a:pt x="254300" y="276617"/>
                </a:lnTo>
                <a:lnTo>
                  <a:pt x="212250" y="306996"/>
                </a:lnTo>
                <a:lnTo>
                  <a:pt x="164331" y="317122"/>
                </a:lnTo>
                <a:lnTo>
                  <a:pt x="236012" y="317122"/>
                </a:lnTo>
                <a:lnTo>
                  <a:pt x="323884" y="221616"/>
                </a:lnTo>
                <a:lnTo>
                  <a:pt x="328691" y="178783"/>
                </a:lnTo>
                <a:lnTo>
                  <a:pt x="322819" y="131224"/>
                </a:lnTo>
                <a:lnTo>
                  <a:pt x="306251" y="88508"/>
                </a:lnTo>
                <a:lnTo>
                  <a:pt x="280552" y="52331"/>
                </a:lnTo>
                <a:lnTo>
                  <a:pt x="266252" y="40319"/>
                </a:lnTo>
                <a:close/>
              </a:path>
              <a:path w="494664" h="537844">
                <a:moveTo>
                  <a:pt x="321556" y="305820"/>
                </a:moveTo>
                <a:lnTo>
                  <a:pt x="308262" y="307438"/>
                </a:lnTo>
                <a:lnTo>
                  <a:pt x="325743" y="307438"/>
                </a:lnTo>
                <a:lnTo>
                  <a:pt x="321556" y="305820"/>
                </a:lnTo>
                <a:close/>
              </a:path>
            </a:pathLst>
          </a:custGeom>
          <a:solidFill>
            <a:srgbClr val="4270C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91488AB2-7469-44BF-54A0-FEF81C96A371}"/>
              </a:ext>
            </a:extLst>
          </p:cNvPr>
          <p:cNvSpPr/>
          <p:nvPr/>
        </p:nvSpPr>
        <p:spPr>
          <a:xfrm>
            <a:off x="6724027" y="2723986"/>
            <a:ext cx="328930" cy="357505"/>
          </a:xfrm>
          <a:custGeom>
            <a:avLst/>
            <a:gdLst/>
            <a:ahLst/>
            <a:cxnLst/>
            <a:rect l="l" t="t" r="r" b="b"/>
            <a:pathLst>
              <a:path w="328929" h="357505">
                <a:moveTo>
                  <a:pt x="203715" y="352351"/>
                </a:moveTo>
                <a:lnTo>
                  <a:pt x="323884" y="221616"/>
                </a:lnTo>
                <a:lnTo>
                  <a:pt x="328691" y="178783"/>
                </a:lnTo>
                <a:lnTo>
                  <a:pt x="322819" y="131224"/>
                </a:lnTo>
                <a:lnTo>
                  <a:pt x="306251" y="88508"/>
                </a:lnTo>
                <a:lnTo>
                  <a:pt x="280552" y="52331"/>
                </a:lnTo>
                <a:lnTo>
                  <a:pt x="247289" y="24389"/>
                </a:lnTo>
                <a:lnTo>
                  <a:pt x="208031" y="6380"/>
                </a:lnTo>
                <a:lnTo>
                  <a:pt x="164345" y="0"/>
                </a:lnTo>
                <a:lnTo>
                  <a:pt x="120659" y="6380"/>
                </a:lnTo>
                <a:lnTo>
                  <a:pt x="81401" y="24389"/>
                </a:lnTo>
                <a:lnTo>
                  <a:pt x="48139" y="52331"/>
                </a:lnTo>
                <a:lnTo>
                  <a:pt x="22440" y="88508"/>
                </a:lnTo>
                <a:lnTo>
                  <a:pt x="5871" y="131224"/>
                </a:lnTo>
                <a:lnTo>
                  <a:pt x="0" y="178783"/>
                </a:lnTo>
                <a:lnTo>
                  <a:pt x="5871" y="226289"/>
                </a:lnTo>
                <a:lnTo>
                  <a:pt x="22440" y="268970"/>
                </a:lnTo>
                <a:lnTo>
                  <a:pt x="48139" y="305126"/>
                </a:lnTo>
                <a:lnTo>
                  <a:pt x="81401" y="333057"/>
                </a:lnTo>
                <a:lnTo>
                  <a:pt x="120659" y="351062"/>
                </a:lnTo>
                <a:lnTo>
                  <a:pt x="164345" y="357442"/>
                </a:lnTo>
                <a:lnTo>
                  <a:pt x="174424" y="357118"/>
                </a:lnTo>
                <a:lnTo>
                  <a:pt x="184373" y="356154"/>
                </a:lnTo>
                <a:lnTo>
                  <a:pt x="194151" y="354561"/>
                </a:lnTo>
                <a:lnTo>
                  <a:pt x="203715" y="352351"/>
                </a:lnTo>
                <a:close/>
              </a:path>
            </a:pathLst>
          </a:custGeom>
          <a:ln w="89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046B718C-BE86-0078-8E34-E698F950120D}"/>
              </a:ext>
            </a:extLst>
          </p:cNvPr>
          <p:cNvSpPr/>
          <p:nvPr/>
        </p:nvSpPr>
        <p:spPr>
          <a:xfrm>
            <a:off x="6762541" y="2764306"/>
            <a:ext cx="252095" cy="276860"/>
          </a:xfrm>
          <a:custGeom>
            <a:avLst/>
            <a:gdLst/>
            <a:ahLst/>
            <a:cxnLst/>
            <a:rect l="l" t="t" r="r" b="b"/>
            <a:pathLst>
              <a:path w="252095" h="276860">
                <a:moveTo>
                  <a:pt x="215787" y="236297"/>
                </a:moveTo>
                <a:lnTo>
                  <a:pt x="173736" y="266677"/>
                </a:lnTo>
                <a:lnTo>
                  <a:pt x="125817" y="276803"/>
                </a:lnTo>
                <a:lnTo>
                  <a:pt x="77876" y="266677"/>
                </a:lnTo>
                <a:lnTo>
                  <a:pt x="35762" y="236297"/>
                </a:lnTo>
                <a:lnTo>
                  <a:pt x="11920" y="200429"/>
                </a:lnTo>
                <a:lnTo>
                  <a:pt x="0" y="159655"/>
                </a:lnTo>
                <a:lnTo>
                  <a:pt x="0" y="117237"/>
                </a:lnTo>
                <a:lnTo>
                  <a:pt x="11920" y="76434"/>
                </a:lnTo>
                <a:lnTo>
                  <a:pt x="35762" y="40505"/>
                </a:lnTo>
                <a:lnTo>
                  <a:pt x="77876" y="10126"/>
                </a:lnTo>
                <a:lnTo>
                  <a:pt x="125817" y="0"/>
                </a:lnTo>
                <a:lnTo>
                  <a:pt x="173736" y="10126"/>
                </a:lnTo>
                <a:lnTo>
                  <a:pt x="215787" y="40505"/>
                </a:lnTo>
                <a:lnTo>
                  <a:pt x="239628" y="76434"/>
                </a:lnTo>
                <a:lnTo>
                  <a:pt x="251549" y="117237"/>
                </a:lnTo>
                <a:lnTo>
                  <a:pt x="251549" y="159655"/>
                </a:lnTo>
                <a:lnTo>
                  <a:pt x="239628" y="200429"/>
                </a:lnTo>
                <a:lnTo>
                  <a:pt x="215787" y="236297"/>
                </a:lnTo>
                <a:close/>
              </a:path>
            </a:pathLst>
          </a:custGeom>
          <a:ln w="89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37" name="object 34">
            <a:extLst>
              <a:ext uri="{FF2B5EF4-FFF2-40B4-BE49-F238E27FC236}">
                <a16:creationId xmlns:a16="http://schemas.microsoft.com/office/drawing/2014/main" id="{53374807-4ACB-988E-938B-BD968E7BAF61}"/>
              </a:ext>
            </a:extLst>
          </p:cNvPr>
          <p:cNvSpPr/>
          <p:nvPr/>
        </p:nvSpPr>
        <p:spPr>
          <a:xfrm>
            <a:off x="6926942" y="2944734"/>
            <a:ext cx="292100" cy="316865"/>
          </a:xfrm>
          <a:custGeom>
            <a:avLst/>
            <a:gdLst/>
            <a:ahLst/>
            <a:cxnLst/>
            <a:rect l="l" t="t" r="r" b="b"/>
            <a:pathLst>
              <a:path w="292100" h="316864">
                <a:moveTo>
                  <a:pt x="120970" y="869"/>
                </a:moveTo>
                <a:lnTo>
                  <a:pt x="0" y="132349"/>
                </a:lnTo>
                <a:lnTo>
                  <a:pt x="12000" y="145523"/>
                </a:lnTo>
                <a:lnTo>
                  <a:pt x="23132" y="152912"/>
                </a:lnTo>
                <a:lnTo>
                  <a:pt x="36517" y="150454"/>
                </a:lnTo>
                <a:lnTo>
                  <a:pt x="55277" y="134087"/>
                </a:lnTo>
                <a:lnTo>
                  <a:pt x="76176" y="112594"/>
                </a:lnTo>
                <a:lnTo>
                  <a:pt x="79898" y="114393"/>
                </a:lnTo>
                <a:lnTo>
                  <a:pt x="143978" y="212620"/>
                </a:lnTo>
                <a:lnTo>
                  <a:pt x="189023" y="262794"/>
                </a:lnTo>
                <a:lnTo>
                  <a:pt x="222141" y="296435"/>
                </a:lnTo>
                <a:lnTo>
                  <a:pt x="265970" y="316724"/>
                </a:lnTo>
                <a:lnTo>
                  <a:pt x="283370" y="304676"/>
                </a:lnTo>
                <a:lnTo>
                  <a:pt x="283370" y="304676"/>
                </a:lnTo>
                <a:lnTo>
                  <a:pt x="283484" y="304427"/>
                </a:lnTo>
                <a:lnTo>
                  <a:pt x="291541" y="287816"/>
                </a:lnTo>
                <a:lnTo>
                  <a:pt x="286786" y="267301"/>
                </a:lnTo>
                <a:lnTo>
                  <a:pt x="237646" y="203494"/>
                </a:lnTo>
                <a:lnTo>
                  <a:pt x="192663" y="154671"/>
                </a:lnTo>
                <a:lnTo>
                  <a:pt x="133673" y="90881"/>
                </a:lnTo>
                <a:lnTo>
                  <a:pt x="118641" y="85073"/>
                </a:lnTo>
                <a:lnTo>
                  <a:pt x="105348" y="86691"/>
                </a:lnTo>
                <a:lnTo>
                  <a:pt x="103642" y="82675"/>
                </a:lnTo>
                <a:lnTo>
                  <a:pt x="123373" y="59966"/>
                </a:lnTo>
                <a:lnTo>
                  <a:pt x="138348" y="39667"/>
                </a:lnTo>
                <a:lnTo>
                  <a:pt x="140597" y="25141"/>
                </a:lnTo>
                <a:lnTo>
                  <a:pt x="133834" y="13036"/>
                </a:lnTo>
                <a:lnTo>
                  <a:pt x="121771" y="0"/>
                </a:lnTo>
                <a:lnTo>
                  <a:pt x="120970" y="869"/>
                </a:lnTo>
                <a:close/>
              </a:path>
            </a:pathLst>
          </a:custGeom>
          <a:ln w="89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80" name="object 80">
            <a:extLst>
              <a:ext uri="{FF2B5EF4-FFF2-40B4-BE49-F238E27FC236}">
                <a16:creationId xmlns:a16="http://schemas.microsoft.com/office/drawing/2014/main" id="{7B2033A8-6650-00FF-4B00-39B14C0BAEE9}"/>
              </a:ext>
            </a:extLst>
          </p:cNvPr>
          <p:cNvSpPr/>
          <p:nvPr/>
        </p:nvSpPr>
        <p:spPr>
          <a:xfrm>
            <a:off x="4451154" y="2318178"/>
            <a:ext cx="782441" cy="838189"/>
          </a:xfrm>
          <a:custGeom>
            <a:avLst/>
            <a:gdLst/>
            <a:ahLst/>
            <a:cxnLst/>
            <a:rect l="l" t="t" r="r" b="b"/>
            <a:pathLst>
              <a:path w="721360" h="782319">
                <a:moveTo>
                  <a:pt x="360507" y="0"/>
                </a:moveTo>
                <a:lnTo>
                  <a:pt x="315279" y="3046"/>
                </a:lnTo>
                <a:lnTo>
                  <a:pt x="271729" y="11941"/>
                </a:lnTo>
                <a:lnTo>
                  <a:pt x="230195" y="26320"/>
                </a:lnTo>
                <a:lnTo>
                  <a:pt x="191015" y="45814"/>
                </a:lnTo>
                <a:lnTo>
                  <a:pt x="154526" y="70059"/>
                </a:lnTo>
                <a:lnTo>
                  <a:pt x="121066" y="98688"/>
                </a:lnTo>
                <a:lnTo>
                  <a:pt x="90971" y="131335"/>
                </a:lnTo>
                <a:lnTo>
                  <a:pt x="64581" y="167634"/>
                </a:lnTo>
                <a:lnTo>
                  <a:pt x="42232" y="207218"/>
                </a:lnTo>
                <a:lnTo>
                  <a:pt x="24261" y="249722"/>
                </a:lnTo>
                <a:lnTo>
                  <a:pt x="11008" y="294779"/>
                </a:lnTo>
                <a:lnTo>
                  <a:pt x="2808" y="342023"/>
                </a:lnTo>
                <a:lnTo>
                  <a:pt x="0" y="391088"/>
                </a:lnTo>
                <a:lnTo>
                  <a:pt x="2808" y="440128"/>
                </a:lnTo>
                <a:lnTo>
                  <a:pt x="11008" y="487355"/>
                </a:lnTo>
                <a:lnTo>
                  <a:pt x="24261" y="532402"/>
                </a:lnTo>
                <a:lnTo>
                  <a:pt x="42232" y="574902"/>
                </a:lnTo>
                <a:lnTo>
                  <a:pt x="64581" y="614487"/>
                </a:lnTo>
                <a:lnTo>
                  <a:pt x="90971" y="650790"/>
                </a:lnTo>
                <a:lnTo>
                  <a:pt x="121066" y="683444"/>
                </a:lnTo>
                <a:lnTo>
                  <a:pt x="154526" y="712082"/>
                </a:lnTo>
                <a:lnTo>
                  <a:pt x="191015" y="736337"/>
                </a:lnTo>
                <a:lnTo>
                  <a:pt x="230195" y="755840"/>
                </a:lnTo>
                <a:lnTo>
                  <a:pt x="271729" y="770226"/>
                </a:lnTo>
                <a:lnTo>
                  <a:pt x="315279" y="779127"/>
                </a:lnTo>
                <a:lnTo>
                  <a:pt x="360507" y="782176"/>
                </a:lnTo>
                <a:lnTo>
                  <a:pt x="405713" y="779127"/>
                </a:lnTo>
                <a:lnTo>
                  <a:pt x="449247" y="770226"/>
                </a:lnTo>
                <a:lnTo>
                  <a:pt x="490772" y="755840"/>
                </a:lnTo>
                <a:lnTo>
                  <a:pt x="529948" y="736337"/>
                </a:lnTo>
                <a:lnTo>
                  <a:pt x="566438" y="712082"/>
                </a:lnTo>
                <a:lnTo>
                  <a:pt x="599902" y="683444"/>
                </a:lnTo>
                <a:lnTo>
                  <a:pt x="630003" y="650790"/>
                </a:lnTo>
                <a:lnTo>
                  <a:pt x="656402" y="614487"/>
                </a:lnTo>
                <a:lnTo>
                  <a:pt x="678760" y="574902"/>
                </a:lnTo>
                <a:lnTo>
                  <a:pt x="696738" y="532402"/>
                </a:lnTo>
                <a:lnTo>
                  <a:pt x="709999" y="487355"/>
                </a:lnTo>
                <a:lnTo>
                  <a:pt x="718204" y="440128"/>
                </a:lnTo>
                <a:lnTo>
                  <a:pt x="721014" y="391088"/>
                </a:lnTo>
                <a:lnTo>
                  <a:pt x="718204" y="342023"/>
                </a:lnTo>
                <a:lnTo>
                  <a:pt x="709999" y="294779"/>
                </a:lnTo>
                <a:lnTo>
                  <a:pt x="696738" y="249722"/>
                </a:lnTo>
                <a:lnTo>
                  <a:pt x="678760" y="207218"/>
                </a:lnTo>
                <a:lnTo>
                  <a:pt x="656402" y="167634"/>
                </a:lnTo>
                <a:lnTo>
                  <a:pt x="630003" y="131335"/>
                </a:lnTo>
                <a:lnTo>
                  <a:pt x="599902" y="98688"/>
                </a:lnTo>
                <a:lnTo>
                  <a:pt x="566438" y="70059"/>
                </a:lnTo>
                <a:lnTo>
                  <a:pt x="529948" y="45814"/>
                </a:lnTo>
                <a:lnTo>
                  <a:pt x="490772" y="26320"/>
                </a:lnTo>
                <a:lnTo>
                  <a:pt x="449247" y="11941"/>
                </a:lnTo>
                <a:lnTo>
                  <a:pt x="405713" y="3046"/>
                </a:lnTo>
                <a:lnTo>
                  <a:pt x="36050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81" name="object 82">
            <a:extLst>
              <a:ext uri="{FF2B5EF4-FFF2-40B4-BE49-F238E27FC236}">
                <a16:creationId xmlns:a16="http://schemas.microsoft.com/office/drawing/2014/main" id="{83F3941F-BD43-1571-6B97-AD49B22E2869}"/>
              </a:ext>
            </a:extLst>
          </p:cNvPr>
          <p:cNvSpPr txBox="1"/>
          <p:nvPr/>
        </p:nvSpPr>
        <p:spPr>
          <a:xfrm>
            <a:off x="4704395" y="2669872"/>
            <a:ext cx="3460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Yes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82" name="object 83">
            <a:extLst>
              <a:ext uri="{FF2B5EF4-FFF2-40B4-BE49-F238E27FC236}">
                <a16:creationId xmlns:a16="http://schemas.microsoft.com/office/drawing/2014/main" id="{67F1A541-2907-962C-F91F-498D5DFCCA2C}"/>
              </a:ext>
            </a:extLst>
          </p:cNvPr>
          <p:cNvSpPr/>
          <p:nvPr/>
        </p:nvSpPr>
        <p:spPr>
          <a:xfrm>
            <a:off x="2006173" y="2765135"/>
            <a:ext cx="2188845" cy="0"/>
          </a:xfrm>
          <a:custGeom>
            <a:avLst/>
            <a:gdLst/>
            <a:ahLst/>
            <a:cxnLst/>
            <a:rect l="l" t="t" r="r" b="b"/>
            <a:pathLst>
              <a:path w="2188845">
                <a:moveTo>
                  <a:pt x="2188417" y="0"/>
                </a:moveTo>
                <a:lnTo>
                  <a:pt x="0" y="0"/>
                </a:lnTo>
              </a:path>
            </a:pathLst>
          </a:custGeom>
          <a:ln w="9320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83" name="object 84">
            <a:extLst>
              <a:ext uri="{FF2B5EF4-FFF2-40B4-BE49-F238E27FC236}">
                <a16:creationId xmlns:a16="http://schemas.microsoft.com/office/drawing/2014/main" id="{81AF01F4-6400-CF21-F437-60564E37A69A}"/>
              </a:ext>
            </a:extLst>
          </p:cNvPr>
          <p:cNvSpPr/>
          <p:nvPr/>
        </p:nvSpPr>
        <p:spPr>
          <a:xfrm>
            <a:off x="1916833" y="2727641"/>
            <a:ext cx="69215" cy="75565"/>
          </a:xfrm>
          <a:custGeom>
            <a:avLst/>
            <a:gdLst/>
            <a:ahLst/>
            <a:cxnLst/>
            <a:rect l="l" t="t" r="r" b="b"/>
            <a:pathLst>
              <a:path w="69214" h="75564">
                <a:moveTo>
                  <a:pt x="69125" y="0"/>
                </a:moveTo>
                <a:lnTo>
                  <a:pt x="0" y="37494"/>
                </a:lnTo>
                <a:lnTo>
                  <a:pt x="69125" y="74989"/>
                </a:lnTo>
                <a:lnTo>
                  <a:pt x="69125" y="0"/>
                </a:lnTo>
                <a:close/>
              </a:path>
            </a:pathLst>
          </a:custGeom>
          <a:solidFill>
            <a:srgbClr val="5592C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90" name="object 93">
            <a:extLst>
              <a:ext uri="{FF2B5EF4-FFF2-40B4-BE49-F238E27FC236}">
                <a16:creationId xmlns:a16="http://schemas.microsoft.com/office/drawing/2014/main" id="{58BA07AC-0E59-A729-666D-A7B480B12D48}"/>
              </a:ext>
            </a:extLst>
          </p:cNvPr>
          <p:cNvSpPr/>
          <p:nvPr/>
        </p:nvSpPr>
        <p:spPr>
          <a:xfrm>
            <a:off x="5435188" y="2765135"/>
            <a:ext cx="763905" cy="0"/>
          </a:xfrm>
          <a:custGeom>
            <a:avLst/>
            <a:gdLst/>
            <a:ahLst/>
            <a:cxnLst/>
            <a:rect l="l" t="t" r="r" b="b"/>
            <a:pathLst>
              <a:path w="763904">
                <a:moveTo>
                  <a:pt x="763589" y="0"/>
                </a:moveTo>
                <a:lnTo>
                  <a:pt x="0" y="0"/>
                </a:lnTo>
              </a:path>
            </a:pathLst>
          </a:custGeom>
          <a:ln w="9320">
            <a:solidFill>
              <a:srgbClr val="5592C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91" name="object 94">
            <a:extLst>
              <a:ext uri="{FF2B5EF4-FFF2-40B4-BE49-F238E27FC236}">
                <a16:creationId xmlns:a16="http://schemas.microsoft.com/office/drawing/2014/main" id="{D292EC15-FFE7-926F-9FA3-E07A02C0E622}"/>
              </a:ext>
            </a:extLst>
          </p:cNvPr>
          <p:cNvSpPr/>
          <p:nvPr/>
        </p:nvSpPr>
        <p:spPr>
          <a:xfrm>
            <a:off x="5336252" y="2727641"/>
            <a:ext cx="69215" cy="75565"/>
          </a:xfrm>
          <a:custGeom>
            <a:avLst/>
            <a:gdLst/>
            <a:ahLst/>
            <a:cxnLst/>
            <a:rect l="l" t="t" r="r" b="b"/>
            <a:pathLst>
              <a:path w="69214" h="75564">
                <a:moveTo>
                  <a:pt x="69125" y="0"/>
                </a:moveTo>
                <a:lnTo>
                  <a:pt x="0" y="37494"/>
                </a:lnTo>
                <a:lnTo>
                  <a:pt x="69125" y="74989"/>
                </a:lnTo>
                <a:lnTo>
                  <a:pt x="69125" y="0"/>
                </a:lnTo>
                <a:close/>
              </a:path>
            </a:pathLst>
          </a:custGeom>
          <a:solidFill>
            <a:srgbClr val="5592C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22D08F5-106E-4985-4205-0B110069484A}"/>
              </a:ext>
            </a:extLst>
          </p:cNvPr>
          <p:cNvGrpSpPr/>
          <p:nvPr/>
        </p:nvGrpSpPr>
        <p:grpSpPr>
          <a:xfrm>
            <a:off x="8398228" y="2187450"/>
            <a:ext cx="2618364" cy="1373240"/>
            <a:chOff x="8398228" y="2187450"/>
            <a:chExt cx="2618364" cy="1373240"/>
          </a:xfrm>
        </p:grpSpPr>
        <p:sp>
          <p:nvSpPr>
            <p:cNvPr id="3" name="object 5">
              <a:extLst>
                <a:ext uri="{FF2B5EF4-FFF2-40B4-BE49-F238E27FC236}">
                  <a16:creationId xmlns:a16="http://schemas.microsoft.com/office/drawing/2014/main" id="{8AF54CD9-5E3B-0AFA-E14C-14C4D2C47987}"/>
                </a:ext>
              </a:extLst>
            </p:cNvPr>
            <p:cNvSpPr/>
            <p:nvPr/>
          </p:nvSpPr>
          <p:spPr>
            <a:xfrm>
              <a:off x="10013624" y="2210554"/>
              <a:ext cx="386715" cy="894080"/>
            </a:xfrm>
            <a:custGeom>
              <a:avLst/>
              <a:gdLst/>
              <a:ahLst/>
              <a:cxnLst/>
              <a:rect l="l" t="t" r="r" b="b"/>
              <a:pathLst>
                <a:path w="386715" h="894080">
                  <a:moveTo>
                    <a:pt x="318963" y="657524"/>
                  </a:moveTo>
                  <a:lnTo>
                    <a:pt x="65120" y="657524"/>
                  </a:lnTo>
                  <a:lnTo>
                    <a:pt x="65120" y="893915"/>
                  </a:lnTo>
                  <a:lnTo>
                    <a:pt x="318963" y="893915"/>
                  </a:lnTo>
                  <a:lnTo>
                    <a:pt x="318963" y="657524"/>
                  </a:lnTo>
                  <a:close/>
                </a:path>
                <a:path w="386715" h="894080">
                  <a:moveTo>
                    <a:pt x="312210" y="270781"/>
                  </a:moveTo>
                  <a:lnTo>
                    <a:pt x="74275" y="270781"/>
                  </a:lnTo>
                  <a:lnTo>
                    <a:pt x="61704" y="271918"/>
                  </a:lnTo>
                  <a:lnTo>
                    <a:pt x="22540" y="293564"/>
                  </a:lnTo>
                  <a:lnTo>
                    <a:pt x="2045" y="332564"/>
                  </a:lnTo>
                  <a:lnTo>
                    <a:pt x="0" y="351358"/>
                  </a:lnTo>
                  <a:lnTo>
                    <a:pt x="0" y="657524"/>
                  </a:lnTo>
                  <a:lnTo>
                    <a:pt x="386601" y="657524"/>
                  </a:lnTo>
                  <a:lnTo>
                    <a:pt x="386601" y="351358"/>
                  </a:lnTo>
                  <a:lnTo>
                    <a:pt x="377524" y="312808"/>
                  </a:lnTo>
                  <a:lnTo>
                    <a:pt x="352623" y="283752"/>
                  </a:lnTo>
                  <a:lnTo>
                    <a:pt x="312210" y="270781"/>
                  </a:lnTo>
                  <a:close/>
                </a:path>
                <a:path w="386715" h="894080">
                  <a:moveTo>
                    <a:pt x="193300" y="0"/>
                  </a:moveTo>
                  <a:lnTo>
                    <a:pt x="149991" y="9369"/>
                  </a:lnTo>
                  <a:lnTo>
                    <a:pt x="114632" y="34918"/>
                  </a:lnTo>
                  <a:lnTo>
                    <a:pt x="90797" y="72805"/>
                  </a:lnTo>
                  <a:lnTo>
                    <a:pt x="82058" y="119188"/>
                  </a:lnTo>
                  <a:lnTo>
                    <a:pt x="90797" y="165644"/>
                  </a:lnTo>
                  <a:lnTo>
                    <a:pt x="114632" y="203567"/>
                  </a:lnTo>
                  <a:lnTo>
                    <a:pt x="149991" y="229129"/>
                  </a:lnTo>
                  <a:lnTo>
                    <a:pt x="193300" y="238501"/>
                  </a:lnTo>
                  <a:lnTo>
                    <a:pt x="236543" y="229129"/>
                  </a:lnTo>
                  <a:lnTo>
                    <a:pt x="271868" y="203567"/>
                  </a:lnTo>
                  <a:lnTo>
                    <a:pt x="295691" y="165644"/>
                  </a:lnTo>
                  <a:lnTo>
                    <a:pt x="304428" y="119188"/>
                  </a:lnTo>
                  <a:lnTo>
                    <a:pt x="295691" y="72805"/>
                  </a:lnTo>
                  <a:lnTo>
                    <a:pt x="271868" y="34918"/>
                  </a:lnTo>
                  <a:lnTo>
                    <a:pt x="236543" y="9369"/>
                  </a:lnTo>
                  <a:lnTo>
                    <a:pt x="193300" y="0"/>
                  </a:lnTo>
                  <a:close/>
                </a:path>
              </a:pathLst>
            </a:custGeom>
            <a:solidFill>
              <a:srgbClr val="849E3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B8F81CBF-651E-9C68-2E44-A64AE9589677}"/>
                </a:ext>
              </a:extLst>
            </p:cNvPr>
            <p:cNvSpPr/>
            <p:nvPr/>
          </p:nvSpPr>
          <p:spPr>
            <a:xfrm>
              <a:off x="10013624" y="2481335"/>
              <a:ext cx="386715" cy="623570"/>
            </a:xfrm>
            <a:custGeom>
              <a:avLst/>
              <a:gdLst/>
              <a:ahLst/>
              <a:cxnLst/>
              <a:rect l="l" t="t" r="r" b="b"/>
              <a:pathLst>
                <a:path w="386715" h="623569">
                  <a:moveTo>
                    <a:pt x="312210" y="0"/>
                  </a:moveTo>
                  <a:lnTo>
                    <a:pt x="74275" y="0"/>
                  </a:lnTo>
                  <a:lnTo>
                    <a:pt x="61704" y="1136"/>
                  </a:lnTo>
                  <a:lnTo>
                    <a:pt x="22540" y="22782"/>
                  </a:lnTo>
                  <a:lnTo>
                    <a:pt x="2045" y="61782"/>
                  </a:lnTo>
                  <a:lnTo>
                    <a:pt x="0" y="80576"/>
                  </a:lnTo>
                  <a:lnTo>
                    <a:pt x="0" y="386742"/>
                  </a:lnTo>
                  <a:lnTo>
                    <a:pt x="65120" y="386742"/>
                  </a:lnTo>
                  <a:lnTo>
                    <a:pt x="65120" y="623133"/>
                  </a:lnTo>
                  <a:lnTo>
                    <a:pt x="318963" y="623133"/>
                  </a:lnTo>
                  <a:lnTo>
                    <a:pt x="318963" y="386742"/>
                  </a:lnTo>
                  <a:lnTo>
                    <a:pt x="386601" y="386742"/>
                  </a:lnTo>
                  <a:lnTo>
                    <a:pt x="386601" y="80576"/>
                  </a:lnTo>
                  <a:lnTo>
                    <a:pt x="385535" y="66919"/>
                  </a:lnTo>
                  <a:lnTo>
                    <a:pt x="370922" y="31162"/>
                  </a:lnTo>
                  <a:lnTo>
                    <a:pt x="337703" y="4818"/>
                  </a:lnTo>
                  <a:lnTo>
                    <a:pt x="321066" y="550"/>
                  </a:lnTo>
                  <a:lnTo>
                    <a:pt x="312210" y="0"/>
                  </a:lnTo>
                  <a:close/>
                </a:path>
              </a:pathLst>
            </a:custGeom>
            <a:ln w="87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D8FC1C40-83D3-CBA6-4843-74FCC2F1072E}"/>
                </a:ext>
              </a:extLst>
            </p:cNvPr>
            <p:cNvSpPr/>
            <p:nvPr/>
          </p:nvSpPr>
          <p:spPr>
            <a:xfrm>
              <a:off x="10206925" y="2915505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30">
                  <a:moveTo>
                    <a:pt x="0" y="188963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73EE3384-4D01-090B-8336-A9C5671B913F}"/>
                </a:ext>
              </a:extLst>
            </p:cNvPr>
            <p:cNvSpPr/>
            <p:nvPr/>
          </p:nvSpPr>
          <p:spPr>
            <a:xfrm>
              <a:off x="10078744" y="2704939"/>
              <a:ext cx="0" cy="163195"/>
            </a:xfrm>
            <a:custGeom>
              <a:avLst/>
              <a:gdLst/>
              <a:ahLst/>
              <a:cxnLst/>
              <a:rect l="l" t="t" r="r" b="b"/>
              <a:pathLst>
                <a:path h="163194">
                  <a:moveTo>
                    <a:pt x="0" y="163139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685AA2D7-FD25-F75F-C545-EC3C088A6FB4}"/>
                </a:ext>
              </a:extLst>
            </p:cNvPr>
            <p:cNvSpPr/>
            <p:nvPr/>
          </p:nvSpPr>
          <p:spPr>
            <a:xfrm>
              <a:off x="10332588" y="2704939"/>
              <a:ext cx="0" cy="163195"/>
            </a:xfrm>
            <a:custGeom>
              <a:avLst/>
              <a:gdLst/>
              <a:ahLst/>
              <a:cxnLst/>
              <a:rect l="l" t="t" r="r" b="b"/>
              <a:pathLst>
                <a:path h="163194">
                  <a:moveTo>
                    <a:pt x="0" y="163139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2BE94CDE-AD97-4045-DF7C-88CBDA7C6650}"/>
                </a:ext>
              </a:extLst>
            </p:cNvPr>
            <p:cNvSpPr/>
            <p:nvPr/>
          </p:nvSpPr>
          <p:spPr>
            <a:xfrm>
              <a:off x="10091202" y="2206073"/>
              <a:ext cx="231330" cy="2474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0F5FCFE0-C7B8-2EC9-5A6C-73D54836C724}"/>
                </a:ext>
              </a:extLst>
            </p:cNvPr>
            <p:cNvSpPr txBox="1"/>
            <p:nvPr/>
          </p:nvSpPr>
          <p:spPr>
            <a:xfrm>
              <a:off x="9443199" y="3329216"/>
              <a:ext cx="1573393" cy="231474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Who is i</a:t>
              </a:r>
              <a:r>
                <a:rPr kumimoji="0" sz="1400" b="1" i="0" u="none" strike="noStrike" kern="1200" cap="none" spc="-35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Arial Bold" panose="020B0704020202020204" pitchFamily="34" charset="0"/>
                </a:rPr>
                <a:t>nvolved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68" name="object 66">
              <a:extLst>
                <a:ext uri="{FF2B5EF4-FFF2-40B4-BE49-F238E27FC236}">
                  <a16:creationId xmlns:a16="http://schemas.microsoft.com/office/drawing/2014/main" id="{D9D7BB8F-2B70-B7A6-3662-3DB0FD3C305D}"/>
                </a:ext>
              </a:extLst>
            </p:cNvPr>
            <p:cNvSpPr/>
            <p:nvPr/>
          </p:nvSpPr>
          <p:spPr>
            <a:xfrm>
              <a:off x="10528635" y="2210554"/>
              <a:ext cx="386715" cy="894080"/>
            </a:xfrm>
            <a:custGeom>
              <a:avLst/>
              <a:gdLst/>
              <a:ahLst/>
              <a:cxnLst/>
              <a:rect l="l" t="t" r="r" b="b"/>
              <a:pathLst>
                <a:path w="386715" h="894080">
                  <a:moveTo>
                    <a:pt x="318963" y="657524"/>
                  </a:moveTo>
                  <a:lnTo>
                    <a:pt x="65120" y="657524"/>
                  </a:lnTo>
                  <a:lnTo>
                    <a:pt x="65120" y="893915"/>
                  </a:lnTo>
                  <a:lnTo>
                    <a:pt x="318963" y="893915"/>
                  </a:lnTo>
                  <a:lnTo>
                    <a:pt x="318963" y="657524"/>
                  </a:lnTo>
                  <a:close/>
                </a:path>
                <a:path w="386715" h="894080">
                  <a:moveTo>
                    <a:pt x="312210" y="270781"/>
                  </a:moveTo>
                  <a:lnTo>
                    <a:pt x="74275" y="270781"/>
                  </a:lnTo>
                  <a:lnTo>
                    <a:pt x="61704" y="271918"/>
                  </a:lnTo>
                  <a:lnTo>
                    <a:pt x="22540" y="293564"/>
                  </a:lnTo>
                  <a:lnTo>
                    <a:pt x="2045" y="332564"/>
                  </a:lnTo>
                  <a:lnTo>
                    <a:pt x="0" y="351358"/>
                  </a:lnTo>
                  <a:lnTo>
                    <a:pt x="0" y="657524"/>
                  </a:lnTo>
                  <a:lnTo>
                    <a:pt x="386601" y="657524"/>
                  </a:lnTo>
                  <a:lnTo>
                    <a:pt x="386601" y="351358"/>
                  </a:lnTo>
                  <a:lnTo>
                    <a:pt x="377524" y="312808"/>
                  </a:lnTo>
                  <a:lnTo>
                    <a:pt x="352623" y="283752"/>
                  </a:lnTo>
                  <a:lnTo>
                    <a:pt x="312210" y="270781"/>
                  </a:lnTo>
                  <a:close/>
                </a:path>
                <a:path w="386715" h="894080">
                  <a:moveTo>
                    <a:pt x="193300" y="0"/>
                  </a:moveTo>
                  <a:lnTo>
                    <a:pt x="149991" y="9369"/>
                  </a:lnTo>
                  <a:lnTo>
                    <a:pt x="114632" y="34918"/>
                  </a:lnTo>
                  <a:lnTo>
                    <a:pt x="90797" y="72805"/>
                  </a:lnTo>
                  <a:lnTo>
                    <a:pt x="82058" y="119188"/>
                  </a:lnTo>
                  <a:lnTo>
                    <a:pt x="90797" y="165644"/>
                  </a:lnTo>
                  <a:lnTo>
                    <a:pt x="114632" y="203567"/>
                  </a:lnTo>
                  <a:lnTo>
                    <a:pt x="149991" y="229129"/>
                  </a:lnTo>
                  <a:lnTo>
                    <a:pt x="193300" y="238501"/>
                  </a:lnTo>
                  <a:lnTo>
                    <a:pt x="236543" y="229129"/>
                  </a:lnTo>
                  <a:lnTo>
                    <a:pt x="271868" y="203567"/>
                  </a:lnTo>
                  <a:lnTo>
                    <a:pt x="295691" y="165644"/>
                  </a:lnTo>
                  <a:lnTo>
                    <a:pt x="304428" y="119188"/>
                  </a:lnTo>
                  <a:lnTo>
                    <a:pt x="295691" y="72805"/>
                  </a:lnTo>
                  <a:lnTo>
                    <a:pt x="271868" y="34918"/>
                  </a:lnTo>
                  <a:lnTo>
                    <a:pt x="236543" y="9369"/>
                  </a:lnTo>
                  <a:lnTo>
                    <a:pt x="193300" y="0"/>
                  </a:lnTo>
                  <a:close/>
                </a:path>
              </a:pathLst>
            </a:custGeom>
            <a:solidFill>
              <a:srgbClr val="C5B08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69" name="object 67">
              <a:extLst>
                <a:ext uri="{FF2B5EF4-FFF2-40B4-BE49-F238E27FC236}">
                  <a16:creationId xmlns:a16="http://schemas.microsoft.com/office/drawing/2014/main" id="{6C8E2156-2EF4-5BFA-0BE9-222F654C0BE7}"/>
                </a:ext>
              </a:extLst>
            </p:cNvPr>
            <p:cNvSpPr/>
            <p:nvPr/>
          </p:nvSpPr>
          <p:spPr>
            <a:xfrm>
              <a:off x="10528635" y="2481335"/>
              <a:ext cx="386715" cy="623570"/>
            </a:xfrm>
            <a:custGeom>
              <a:avLst/>
              <a:gdLst/>
              <a:ahLst/>
              <a:cxnLst/>
              <a:rect l="l" t="t" r="r" b="b"/>
              <a:pathLst>
                <a:path w="386715" h="623569">
                  <a:moveTo>
                    <a:pt x="312210" y="0"/>
                  </a:moveTo>
                  <a:lnTo>
                    <a:pt x="74275" y="0"/>
                  </a:lnTo>
                  <a:lnTo>
                    <a:pt x="61704" y="1136"/>
                  </a:lnTo>
                  <a:lnTo>
                    <a:pt x="22540" y="22782"/>
                  </a:lnTo>
                  <a:lnTo>
                    <a:pt x="2045" y="61782"/>
                  </a:lnTo>
                  <a:lnTo>
                    <a:pt x="0" y="80576"/>
                  </a:lnTo>
                  <a:lnTo>
                    <a:pt x="0" y="386742"/>
                  </a:lnTo>
                  <a:lnTo>
                    <a:pt x="65120" y="386742"/>
                  </a:lnTo>
                  <a:lnTo>
                    <a:pt x="65120" y="623133"/>
                  </a:lnTo>
                  <a:lnTo>
                    <a:pt x="318963" y="623133"/>
                  </a:lnTo>
                  <a:lnTo>
                    <a:pt x="318963" y="386742"/>
                  </a:lnTo>
                  <a:lnTo>
                    <a:pt x="386601" y="386742"/>
                  </a:lnTo>
                  <a:lnTo>
                    <a:pt x="386601" y="80576"/>
                  </a:lnTo>
                  <a:lnTo>
                    <a:pt x="385535" y="66919"/>
                  </a:lnTo>
                  <a:lnTo>
                    <a:pt x="370922" y="31162"/>
                  </a:lnTo>
                  <a:lnTo>
                    <a:pt x="337703" y="4818"/>
                  </a:lnTo>
                  <a:lnTo>
                    <a:pt x="321066" y="550"/>
                  </a:lnTo>
                  <a:lnTo>
                    <a:pt x="312210" y="0"/>
                  </a:lnTo>
                  <a:close/>
                </a:path>
              </a:pathLst>
            </a:custGeom>
            <a:ln w="87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0" name="object 68">
              <a:extLst>
                <a:ext uri="{FF2B5EF4-FFF2-40B4-BE49-F238E27FC236}">
                  <a16:creationId xmlns:a16="http://schemas.microsoft.com/office/drawing/2014/main" id="{C9AC0E3B-0ACE-9ECA-30DE-27E699B28D2B}"/>
                </a:ext>
              </a:extLst>
            </p:cNvPr>
            <p:cNvSpPr/>
            <p:nvPr/>
          </p:nvSpPr>
          <p:spPr>
            <a:xfrm>
              <a:off x="10721935" y="2915505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30">
                  <a:moveTo>
                    <a:pt x="0" y="188963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1" name="object 69">
              <a:extLst>
                <a:ext uri="{FF2B5EF4-FFF2-40B4-BE49-F238E27FC236}">
                  <a16:creationId xmlns:a16="http://schemas.microsoft.com/office/drawing/2014/main" id="{CB5AFB3F-858E-0061-2145-0E90EDA0256D}"/>
                </a:ext>
              </a:extLst>
            </p:cNvPr>
            <p:cNvSpPr/>
            <p:nvPr/>
          </p:nvSpPr>
          <p:spPr>
            <a:xfrm>
              <a:off x="10593755" y="2704939"/>
              <a:ext cx="0" cy="163195"/>
            </a:xfrm>
            <a:custGeom>
              <a:avLst/>
              <a:gdLst/>
              <a:ahLst/>
              <a:cxnLst/>
              <a:rect l="l" t="t" r="r" b="b"/>
              <a:pathLst>
                <a:path h="163194">
                  <a:moveTo>
                    <a:pt x="0" y="163139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2" name="object 70">
              <a:extLst>
                <a:ext uri="{FF2B5EF4-FFF2-40B4-BE49-F238E27FC236}">
                  <a16:creationId xmlns:a16="http://schemas.microsoft.com/office/drawing/2014/main" id="{D791EEB1-F240-2DB0-D4DF-FC9B51D3E172}"/>
                </a:ext>
              </a:extLst>
            </p:cNvPr>
            <p:cNvSpPr/>
            <p:nvPr/>
          </p:nvSpPr>
          <p:spPr>
            <a:xfrm>
              <a:off x="10847598" y="2704939"/>
              <a:ext cx="0" cy="163195"/>
            </a:xfrm>
            <a:custGeom>
              <a:avLst/>
              <a:gdLst/>
              <a:ahLst/>
              <a:cxnLst/>
              <a:rect l="l" t="t" r="r" b="b"/>
              <a:pathLst>
                <a:path h="163194">
                  <a:moveTo>
                    <a:pt x="0" y="163139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3" name="object 71">
              <a:extLst>
                <a:ext uri="{FF2B5EF4-FFF2-40B4-BE49-F238E27FC236}">
                  <a16:creationId xmlns:a16="http://schemas.microsoft.com/office/drawing/2014/main" id="{BE14AEC3-E26C-40B8-CC98-B958FDC98227}"/>
                </a:ext>
              </a:extLst>
            </p:cNvPr>
            <p:cNvSpPr/>
            <p:nvPr/>
          </p:nvSpPr>
          <p:spPr>
            <a:xfrm>
              <a:off x="10606213" y="2206073"/>
              <a:ext cx="231330" cy="2474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4" name="object 72">
              <a:extLst>
                <a:ext uri="{FF2B5EF4-FFF2-40B4-BE49-F238E27FC236}">
                  <a16:creationId xmlns:a16="http://schemas.microsoft.com/office/drawing/2014/main" id="{C707E13A-1D1A-0AAC-B9E0-C7E754AD5ED9}"/>
                </a:ext>
              </a:extLst>
            </p:cNvPr>
            <p:cNvSpPr/>
            <p:nvPr/>
          </p:nvSpPr>
          <p:spPr>
            <a:xfrm>
              <a:off x="9498614" y="2191930"/>
              <a:ext cx="386715" cy="894080"/>
            </a:xfrm>
            <a:custGeom>
              <a:avLst/>
              <a:gdLst/>
              <a:ahLst/>
              <a:cxnLst/>
              <a:rect l="l" t="t" r="r" b="b"/>
              <a:pathLst>
                <a:path w="386715" h="894080">
                  <a:moveTo>
                    <a:pt x="318963" y="657524"/>
                  </a:moveTo>
                  <a:lnTo>
                    <a:pt x="65120" y="657524"/>
                  </a:lnTo>
                  <a:lnTo>
                    <a:pt x="65120" y="893915"/>
                  </a:lnTo>
                  <a:lnTo>
                    <a:pt x="318963" y="893915"/>
                  </a:lnTo>
                  <a:lnTo>
                    <a:pt x="318963" y="657524"/>
                  </a:lnTo>
                  <a:close/>
                </a:path>
                <a:path w="386715" h="894080">
                  <a:moveTo>
                    <a:pt x="312210" y="270781"/>
                  </a:moveTo>
                  <a:lnTo>
                    <a:pt x="74275" y="270781"/>
                  </a:lnTo>
                  <a:lnTo>
                    <a:pt x="61704" y="271918"/>
                  </a:lnTo>
                  <a:lnTo>
                    <a:pt x="22540" y="293564"/>
                  </a:lnTo>
                  <a:lnTo>
                    <a:pt x="2045" y="332564"/>
                  </a:lnTo>
                  <a:lnTo>
                    <a:pt x="0" y="351358"/>
                  </a:lnTo>
                  <a:lnTo>
                    <a:pt x="0" y="657524"/>
                  </a:lnTo>
                  <a:lnTo>
                    <a:pt x="386601" y="657524"/>
                  </a:lnTo>
                  <a:lnTo>
                    <a:pt x="386601" y="351358"/>
                  </a:lnTo>
                  <a:lnTo>
                    <a:pt x="377524" y="312808"/>
                  </a:lnTo>
                  <a:lnTo>
                    <a:pt x="352623" y="283752"/>
                  </a:lnTo>
                  <a:lnTo>
                    <a:pt x="312210" y="270781"/>
                  </a:lnTo>
                  <a:close/>
                </a:path>
                <a:path w="386715" h="894080">
                  <a:moveTo>
                    <a:pt x="193300" y="0"/>
                  </a:moveTo>
                  <a:lnTo>
                    <a:pt x="149991" y="9369"/>
                  </a:lnTo>
                  <a:lnTo>
                    <a:pt x="114632" y="34918"/>
                  </a:lnTo>
                  <a:lnTo>
                    <a:pt x="90797" y="72805"/>
                  </a:lnTo>
                  <a:lnTo>
                    <a:pt x="82058" y="119188"/>
                  </a:lnTo>
                  <a:lnTo>
                    <a:pt x="90797" y="165644"/>
                  </a:lnTo>
                  <a:lnTo>
                    <a:pt x="114632" y="203567"/>
                  </a:lnTo>
                  <a:lnTo>
                    <a:pt x="149991" y="229129"/>
                  </a:lnTo>
                  <a:lnTo>
                    <a:pt x="193300" y="238501"/>
                  </a:lnTo>
                  <a:lnTo>
                    <a:pt x="236543" y="229129"/>
                  </a:lnTo>
                  <a:lnTo>
                    <a:pt x="271868" y="203567"/>
                  </a:lnTo>
                  <a:lnTo>
                    <a:pt x="295691" y="165644"/>
                  </a:lnTo>
                  <a:lnTo>
                    <a:pt x="304428" y="119188"/>
                  </a:lnTo>
                  <a:lnTo>
                    <a:pt x="295691" y="72805"/>
                  </a:lnTo>
                  <a:lnTo>
                    <a:pt x="271868" y="34918"/>
                  </a:lnTo>
                  <a:lnTo>
                    <a:pt x="236543" y="9369"/>
                  </a:lnTo>
                  <a:lnTo>
                    <a:pt x="1933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5" name="object 73">
              <a:extLst>
                <a:ext uri="{FF2B5EF4-FFF2-40B4-BE49-F238E27FC236}">
                  <a16:creationId xmlns:a16="http://schemas.microsoft.com/office/drawing/2014/main" id="{A741D443-58D6-A7E3-F613-550386A75145}"/>
                </a:ext>
              </a:extLst>
            </p:cNvPr>
            <p:cNvSpPr/>
            <p:nvPr/>
          </p:nvSpPr>
          <p:spPr>
            <a:xfrm>
              <a:off x="9498614" y="2462712"/>
              <a:ext cx="386715" cy="623570"/>
            </a:xfrm>
            <a:custGeom>
              <a:avLst/>
              <a:gdLst/>
              <a:ahLst/>
              <a:cxnLst/>
              <a:rect l="l" t="t" r="r" b="b"/>
              <a:pathLst>
                <a:path w="386715" h="623569">
                  <a:moveTo>
                    <a:pt x="312210" y="0"/>
                  </a:moveTo>
                  <a:lnTo>
                    <a:pt x="74275" y="0"/>
                  </a:lnTo>
                  <a:lnTo>
                    <a:pt x="61704" y="1136"/>
                  </a:lnTo>
                  <a:lnTo>
                    <a:pt x="22540" y="22782"/>
                  </a:lnTo>
                  <a:lnTo>
                    <a:pt x="2045" y="61782"/>
                  </a:lnTo>
                  <a:lnTo>
                    <a:pt x="0" y="80576"/>
                  </a:lnTo>
                  <a:lnTo>
                    <a:pt x="0" y="386742"/>
                  </a:lnTo>
                  <a:lnTo>
                    <a:pt x="65120" y="386742"/>
                  </a:lnTo>
                  <a:lnTo>
                    <a:pt x="65120" y="623133"/>
                  </a:lnTo>
                  <a:lnTo>
                    <a:pt x="318963" y="623133"/>
                  </a:lnTo>
                  <a:lnTo>
                    <a:pt x="318963" y="386742"/>
                  </a:lnTo>
                  <a:lnTo>
                    <a:pt x="386601" y="386742"/>
                  </a:lnTo>
                  <a:lnTo>
                    <a:pt x="386601" y="80576"/>
                  </a:lnTo>
                  <a:lnTo>
                    <a:pt x="385535" y="66919"/>
                  </a:lnTo>
                  <a:lnTo>
                    <a:pt x="370922" y="31162"/>
                  </a:lnTo>
                  <a:lnTo>
                    <a:pt x="337703" y="4818"/>
                  </a:lnTo>
                  <a:lnTo>
                    <a:pt x="321066" y="550"/>
                  </a:lnTo>
                  <a:lnTo>
                    <a:pt x="312210" y="0"/>
                  </a:lnTo>
                  <a:close/>
                </a:path>
              </a:pathLst>
            </a:custGeom>
            <a:ln w="879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6" name="object 74">
              <a:extLst>
                <a:ext uri="{FF2B5EF4-FFF2-40B4-BE49-F238E27FC236}">
                  <a16:creationId xmlns:a16="http://schemas.microsoft.com/office/drawing/2014/main" id="{406F4363-1042-D813-81DB-CC161DCB4B8A}"/>
                </a:ext>
              </a:extLst>
            </p:cNvPr>
            <p:cNvSpPr/>
            <p:nvPr/>
          </p:nvSpPr>
          <p:spPr>
            <a:xfrm>
              <a:off x="9691914" y="2896882"/>
              <a:ext cx="0" cy="189230"/>
            </a:xfrm>
            <a:custGeom>
              <a:avLst/>
              <a:gdLst/>
              <a:ahLst/>
              <a:cxnLst/>
              <a:rect l="l" t="t" r="r" b="b"/>
              <a:pathLst>
                <a:path h="189230">
                  <a:moveTo>
                    <a:pt x="0" y="188963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7" name="object 75">
              <a:extLst>
                <a:ext uri="{FF2B5EF4-FFF2-40B4-BE49-F238E27FC236}">
                  <a16:creationId xmlns:a16="http://schemas.microsoft.com/office/drawing/2014/main" id="{30FD8007-5A69-EF00-2F24-9BEBDA47D679}"/>
                </a:ext>
              </a:extLst>
            </p:cNvPr>
            <p:cNvSpPr/>
            <p:nvPr/>
          </p:nvSpPr>
          <p:spPr>
            <a:xfrm>
              <a:off x="9563734" y="2686315"/>
              <a:ext cx="0" cy="163195"/>
            </a:xfrm>
            <a:custGeom>
              <a:avLst/>
              <a:gdLst/>
              <a:ahLst/>
              <a:cxnLst/>
              <a:rect l="l" t="t" r="r" b="b"/>
              <a:pathLst>
                <a:path h="163194">
                  <a:moveTo>
                    <a:pt x="0" y="163139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8" name="object 76">
              <a:extLst>
                <a:ext uri="{FF2B5EF4-FFF2-40B4-BE49-F238E27FC236}">
                  <a16:creationId xmlns:a16="http://schemas.microsoft.com/office/drawing/2014/main" id="{E8A9F970-8D0D-D8C2-BEB9-C2E6AFA7DA7D}"/>
                </a:ext>
              </a:extLst>
            </p:cNvPr>
            <p:cNvSpPr/>
            <p:nvPr/>
          </p:nvSpPr>
          <p:spPr>
            <a:xfrm>
              <a:off x="9817577" y="2686315"/>
              <a:ext cx="0" cy="163195"/>
            </a:xfrm>
            <a:custGeom>
              <a:avLst/>
              <a:gdLst/>
              <a:ahLst/>
              <a:cxnLst/>
              <a:rect l="l" t="t" r="r" b="b"/>
              <a:pathLst>
                <a:path h="163194">
                  <a:moveTo>
                    <a:pt x="0" y="163139"/>
                  </a:moveTo>
                  <a:lnTo>
                    <a:pt x="0" y="0"/>
                  </a:lnTo>
                </a:path>
              </a:pathLst>
            </a:custGeom>
            <a:ln w="85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79" name="object 77">
              <a:extLst>
                <a:ext uri="{FF2B5EF4-FFF2-40B4-BE49-F238E27FC236}">
                  <a16:creationId xmlns:a16="http://schemas.microsoft.com/office/drawing/2014/main" id="{19355CC1-CE3A-7797-647D-D713A4A86704}"/>
                </a:ext>
              </a:extLst>
            </p:cNvPr>
            <p:cNvSpPr/>
            <p:nvPr/>
          </p:nvSpPr>
          <p:spPr>
            <a:xfrm>
              <a:off x="9576191" y="2187450"/>
              <a:ext cx="231330" cy="2474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93" name="object 93">
              <a:extLst>
                <a:ext uri="{FF2B5EF4-FFF2-40B4-BE49-F238E27FC236}">
                  <a16:creationId xmlns:a16="http://schemas.microsoft.com/office/drawing/2014/main" id="{43E2D5B6-704B-5DAF-A893-7EE9A8E62F5D}"/>
                </a:ext>
              </a:extLst>
            </p:cNvPr>
            <p:cNvSpPr/>
            <p:nvPr/>
          </p:nvSpPr>
          <p:spPr>
            <a:xfrm>
              <a:off x="8497164" y="2672149"/>
              <a:ext cx="763905" cy="0"/>
            </a:xfrm>
            <a:custGeom>
              <a:avLst/>
              <a:gdLst/>
              <a:ahLst/>
              <a:cxnLst/>
              <a:rect l="l" t="t" r="r" b="b"/>
              <a:pathLst>
                <a:path w="763904">
                  <a:moveTo>
                    <a:pt x="763589" y="0"/>
                  </a:moveTo>
                  <a:lnTo>
                    <a:pt x="0" y="0"/>
                  </a:lnTo>
                </a:path>
              </a:pathLst>
            </a:custGeom>
            <a:ln w="9320">
              <a:solidFill>
                <a:srgbClr val="5592C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  <p:sp>
          <p:nvSpPr>
            <p:cNvPr id="94" name="object 94">
              <a:extLst>
                <a:ext uri="{FF2B5EF4-FFF2-40B4-BE49-F238E27FC236}">
                  <a16:creationId xmlns:a16="http://schemas.microsoft.com/office/drawing/2014/main" id="{04795515-E44A-AE45-CBE5-D1C1E7C4C1CB}"/>
                </a:ext>
              </a:extLst>
            </p:cNvPr>
            <p:cNvSpPr/>
            <p:nvPr/>
          </p:nvSpPr>
          <p:spPr>
            <a:xfrm>
              <a:off x="8398228" y="2634655"/>
              <a:ext cx="69215" cy="75565"/>
            </a:xfrm>
            <a:custGeom>
              <a:avLst/>
              <a:gdLst/>
              <a:ahLst/>
              <a:cxnLst/>
              <a:rect l="l" t="t" r="r" b="b"/>
              <a:pathLst>
                <a:path w="69214" h="75564">
                  <a:moveTo>
                    <a:pt x="69125" y="0"/>
                  </a:moveTo>
                  <a:lnTo>
                    <a:pt x="0" y="37494"/>
                  </a:lnTo>
                  <a:lnTo>
                    <a:pt x="69125" y="74989"/>
                  </a:lnTo>
                  <a:lnTo>
                    <a:pt x="69125" y="0"/>
                  </a:lnTo>
                  <a:close/>
                </a:path>
              </a:pathLst>
            </a:custGeom>
            <a:solidFill>
              <a:srgbClr val="5592C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2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826" y="1247794"/>
            <a:ext cx="1123166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7305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013" algn="l"/>
                <a:tab pos="355600" algn="l"/>
              </a:tabLst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Purpose is to inform all employees and visitors of controls necessary to prohibit the release of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Positively identify the controlled items (e.g., EAR, ITAR, CUI)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Research Location(s)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PI and Project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Physical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Information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Responsibilities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License/License Exception Acknowledgement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Non-Disclosure Statement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TCP Acknowledgement</a:t>
            </a:r>
          </a:p>
          <a:p>
            <a:pPr marL="469900" indent="-457200">
              <a:lnSpc>
                <a:spcPct val="100000"/>
              </a:lnSpc>
              <a:spcBef>
                <a:spcPts val="117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endParaRPr lang="en-US" sz="2800" b="1" spc="-5" dirty="0">
              <a:solidFill>
                <a:srgbClr val="5567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280E21-E1F4-CFA4-48C9-1FA56A37BF86}"/>
              </a:ext>
            </a:extLst>
          </p:cNvPr>
          <p:cNvSpPr txBox="1"/>
          <p:nvPr/>
        </p:nvSpPr>
        <p:spPr>
          <a:xfrm>
            <a:off x="1049563" y="467231"/>
            <a:ext cx="481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Technology Control Plans</a:t>
            </a:r>
          </a:p>
        </p:txBody>
      </p:sp>
    </p:spTree>
    <p:extLst>
      <p:ext uri="{BB962C8B-B14F-4D97-AF65-F5344CB8AC3E}">
        <p14:creationId xmlns:p14="http://schemas.microsoft.com/office/powerpoint/2010/main" val="247669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7" y="464831"/>
            <a:ext cx="4401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High Risk Areas for KU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6826" y="1247794"/>
            <a:ext cx="1098461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 Bold" panose="020B0704020202020204" pitchFamily="34" charset="0"/>
                <a:cs typeface="Arial Bold" panose="020B0704020202020204" pitchFamily="34" charset="0"/>
              </a:rPr>
              <a:t>Deemed Exports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Foreign Person requiring access to controlled equipment and information must have a license or exemption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 Bold" panose="020B0704020202020204" pitchFamily="34" charset="0"/>
                <a:cs typeface="Arial Bold" panose="020B0704020202020204" pitchFamily="34" charset="0"/>
              </a:rPr>
              <a:t>Physical Exports </a:t>
            </a:r>
            <a:r>
              <a:rPr lang="en-US" sz="3200" b="1" dirty="0">
                <a:latin typeface="Arial Bold" panose="020B0704020202020204" pitchFamily="34" charset="0"/>
                <a:cs typeface="Arial Bold" panose="020B0704020202020204" pitchFamily="34" charset="0"/>
              </a:rPr>
              <a:t>(Ship or Hand Carry)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 Bold" panose="020B0704020202020204" pitchFamily="34" charset="0"/>
                <a:cs typeface="Arial Bold" panose="020B0704020202020204" pitchFamily="34" charset="0"/>
              </a:rPr>
              <a:t>Collaborating with Denied Parties or Sanctioned Countries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No license exceptions available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Bold" panose="020B0704020202020204" pitchFamily="34" charset="0"/>
                <a:cs typeface="Arial Bold" panose="020B0704020202020204" pitchFamily="34" charset="0"/>
              </a:rPr>
              <a:t>Policy of denial for licenses</a:t>
            </a:r>
            <a:endParaRPr lang="en-US" sz="3200" b="1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n-US" sz="2800" b="1" spc="-5" dirty="0">
              <a:solidFill>
                <a:srgbClr val="5567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4000" y="454337"/>
            <a:ext cx="390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Questions to Ask</a:t>
            </a:r>
          </a:p>
        </p:txBody>
      </p:sp>
      <p:sp>
        <p:nvSpPr>
          <p:cNvPr id="20" name="Parallelogram 28"/>
          <p:cNvSpPr/>
          <p:nvPr/>
        </p:nvSpPr>
        <p:spPr>
          <a:xfrm>
            <a:off x="10670425" y="759257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Parallelogram 28"/>
          <p:cNvSpPr/>
          <p:nvPr/>
        </p:nvSpPr>
        <p:spPr>
          <a:xfrm>
            <a:off x="3329067" y="6275336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Parallelogram 28"/>
          <p:cNvSpPr/>
          <p:nvPr/>
        </p:nvSpPr>
        <p:spPr>
          <a:xfrm>
            <a:off x="3986988" y="-699919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object 2"/>
          <p:cNvSpPr txBox="1"/>
          <p:nvPr/>
        </p:nvSpPr>
        <p:spPr>
          <a:xfrm>
            <a:off x="3135802" y="2717737"/>
            <a:ext cx="2721826" cy="330269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3060" defTabSz="914400">
              <a:spcBef>
                <a:spcPts val="114"/>
              </a:spcBef>
            </a:pPr>
            <a:r>
              <a:rPr lang="en-US" b="1" spc="50" dirty="0">
                <a:solidFill>
                  <a:srgbClr val="0054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b="1" spc="50" dirty="0">
                <a:solidFill>
                  <a:srgbClr val="0054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marR="361315" indent="-120014" defTabSz="914400">
              <a:lnSpc>
                <a:spcPct val="103099"/>
              </a:lnSpc>
              <a:spcBef>
                <a:spcPts val="1055"/>
              </a:spcBef>
              <a:buFontTx/>
              <a:buChar char="•"/>
              <a:tabLst>
                <a:tab pos="112395" algn="l"/>
              </a:tabLst>
            </a:pP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sending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to?</a:t>
            </a:r>
            <a:endParaRPr lang="en-US" spc="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marR="361315" indent="-120014">
              <a:lnSpc>
                <a:spcPct val="103099"/>
              </a:lnSpc>
              <a:spcBef>
                <a:spcPts val="1055"/>
              </a:spcBef>
              <a:buFontTx/>
              <a:buChar char="•"/>
              <a:tabLst>
                <a:tab pos="112395" algn="l"/>
              </a:tabLst>
            </a:pPr>
            <a:r>
              <a:rPr lang="en-US" spc="1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pc="-2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35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pc="-25" dirty="0">
                <a:latin typeface="Arial" panose="020B0604020202020204" pitchFamily="34" charset="0"/>
                <a:cs typeface="Arial" panose="020B0604020202020204" pitchFamily="34" charset="0"/>
              </a:rPr>
              <a:t>license </a:t>
            </a:r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required?</a:t>
            </a:r>
          </a:p>
          <a:p>
            <a:pPr marL="120014" marR="100330" indent="-120014" defTabSz="914400">
              <a:lnSpc>
                <a:spcPct val="103099"/>
              </a:lnSpc>
              <a:spcBef>
                <a:spcPts val="705"/>
              </a:spcBef>
              <a:buFontTx/>
              <a:buChar char="•"/>
              <a:tabLst>
                <a:tab pos="112395" algn="l"/>
              </a:tabLst>
            </a:pP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destination 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permissible for 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receipt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item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pc="-1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end</a:t>
            </a:r>
            <a:r>
              <a:rPr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use?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marR="166370" indent="-120014" defTabSz="914400">
              <a:lnSpc>
                <a:spcPct val="103099"/>
              </a:lnSpc>
              <a:spcBef>
                <a:spcPts val="700"/>
              </a:spcBef>
              <a:buFontTx/>
              <a:buChar char="•"/>
              <a:tabLst>
                <a:tab pos="112395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pc="-30" dirty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Import  </a:t>
            </a:r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restrictions </a:t>
            </a:r>
            <a:r>
              <a:rPr lang="en-US" spc="-35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25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destination?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917753" y="1697415"/>
            <a:ext cx="977277" cy="9772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88750" y="1716875"/>
            <a:ext cx="977900" cy="977265"/>
            <a:chOff x="8102640" y="1919691"/>
            <a:chExt cx="977900" cy="977265"/>
          </a:xfrm>
        </p:grpSpPr>
        <p:sp>
          <p:nvSpPr>
            <p:cNvPr id="13" name="object 4"/>
            <p:cNvSpPr/>
            <p:nvPr/>
          </p:nvSpPr>
          <p:spPr>
            <a:xfrm>
              <a:off x="8102640" y="1919691"/>
              <a:ext cx="977900" cy="977265"/>
            </a:xfrm>
            <a:custGeom>
              <a:avLst/>
              <a:gdLst/>
              <a:ahLst/>
              <a:cxnLst/>
              <a:rect l="l" t="t" r="r" b="b"/>
              <a:pathLst>
                <a:path w="977900" h="977264">
                  <a:moveTo>
                    <a:pt x="488645" y="0"/>
                  </a:moveTo>
                  <a:lnTo>
                    <a:pt x="441584" y="2236"/>
                  </a:lnTo>
                  <a:lnTo>
                    <a:pt x="395790" y="8810"/>
                  </a:lnTo>
                  <a:lnTo>
                    <a:pt x="351466" y="19516"/>
                  </a:lnTo>
                  <a:lnTo>
                    <a:pt x="308817" y="34149"/>
                  </a:lnTo>
                  <a:lnTo>
                    <a:pt x="268048" y="52505"/>
                  </a:lnTo>
                  <a:lnTo>
                    <a:pt x="229364" y="74379"/>
                  </a:lnTo>
                  <a:lnTo>
                    <a:pt x="192970" y="99567"/>
                  </a:lnTo>
                  <a:lnTo>
                    <a:pt x="159070" y="127863"/>
                  </a:lnTo>
                  <a:lnTo>
                    <a:pt x="127869" y="159063"/>
                  </a:lnTo>
                  <a:lnTo>
                    <a:pt x="99572" y="192962"/>
                  </a:lnTo>
                  <a:lnTo>
                    <a:pt x="74383" y="229355"/>
                  </a:lnTo>
                  <a:lnTo>
                    <a:pt x="52508" y="268038"/>
                  </a:lnTo>
                  <a:lnTo>
                    <a:pt x="34151" y="308806"/>
                  </a:lnTo>
                  <a:lnTo>
                    <a:pt x="19517" y="351454"/>
                  </a:lnTo>
                  <a:lnTo>
                    <a:pt x="8810" y="395777"/>
                  </a:lnTo>
                  <a:lnTo>
                    <a:pt x="2236" y="441572"/>
                  </a:lnTo>
                  <a:lnTo>
                    <a:pt x="0" y="488632"/>
                  </a:lnTo>
                  <a:lnTo>
                    <a:pt x="2236" y="535690"/>
                  </a:lnTo>
                  <a:lnTo>
                    <a:pt x="8810" y="581483"/>
                  </a:lnTo>
                  <a:lnTo>
                    <a:pt x="19517" y="625805"/>
                  </a:lnTo>
                  <a:lnTo>
                    <a:pt x="34151" y="668453"/>
                  </a:lnTo>
                  <a:lnTo>
                    <a:pt x="52508" y="709220"/>
                  </a:lnTo>
                  <a:lnTo>
                    <a:pt x="74383" y="747903"/>
                  </a:lnTo>
                  <a:lnTo>
                    <a:pt x="99572" y="784297"/>
                  </a:lnTo>
                  <a:lnTo>
                    <a:pt x="127869" y="818196"/>
                  </a:lnTo>
                  <a:lnTo>
                    <a:pt x="159070" y="849397"/>
                  </a:lnTo>
                  <a:lnTo>
                    <a:pt x="192970" y="877693"/>
                  </a:lnTo>
                  <a:lnTo>
                    <a:pt x="229364" y="902882"/>
                  </a:lnTo>
                  <a:lnTo>
                    <a:pt x="268048" y="924756"/>
                  </a:lnTo>
                  <a:lnTo>
                    <a:pt x="308817" y="943113"/>
                  </a:lnTo>
                  <a:lnTo>
                    <a:pt x="351466" y="957747"/>
                  </a:lnTo>
                  <a:lnTo>
                    <a:pt x="395790" y="968454"/>
                  </a:lnTo>
                  <a:lnTo>
                    <a:pt x="441584" y="975028"/>
                  </a:lnTo>
                  <a:lnTo>
                    <a:pt x="488645" y="977265"/>
                  </a:lnTo>
                  <a:lnTo>
                    <a:pt x="535701" y="975028"/>
                  </a:lnTo>
                  <a:lnTo>
                    <a:pt x="581492" y="968454"/>
                  </a:lnTo>
                  <a:lnTo>
                    <a:pt x="625814" y="957747"/>
                  </a:lnTo>
                  <a:lnTo>
                    <a:pt x="668460" y="943113"/>
                  </a:lnTo>
                  <a:lnTo>
                    <a:pt x="709228" y="924756"/>
                  </a:lnTo>
                  <a:lnTo>
                    <a:pt x="747910" y="902882"/>
                  </a:lnTo>
                  <a:lnTo>
                    <a:pt x="784304" y="877693"/>
                  </a:lnTo>
                  <a:lnTo>
                    <a:pt x="818204" y="849397"/>
                  </a:lnTo>
                  <a:lnTo>
                    <a:pt x="849405" y="818196"/>
                  </a:lnTo>
                  <a:lnTo>
                    <a:pt x="877702" y="784297"/>
                  </a:lnTo>
                  <a:lnTo>
                    <a:pt x="902891" y="747903"/>
                  </a:lnTo>
                  <a:lnTo>
                    <a:pt x="924767" y="709220"/>
                  </a:lnTo>
                  <a:lnTo>
                    <a:pt x="943124" y="668453"/>
                  </a:lnTo>
                  <a:lnTo>
                    <a:pt x="957759" y="625805"/>
                  </a:lnTo>
                  <a:lnTo>
                    <a:pt x="968466" y="581483"/>
                  </a:lnTo>
                  <a:lnTo>
                    <a:pt x="975040" y="535690"/>
                  </a:lnTo>
                  <a:lnTo>
                    <a:pt x="977277" y="488632"/>
                  </a:lnTo>
                  <a:lnTo>
                    <a:pt x="975040" y="441572"/>
                  </a:lnTo>
                  <a:lnTo>
                    <a:pt x="968466" y="395777"/>
                  </a:lnTo>
                  <a:lnTo>
                    <a:pt x="957759" y="351454"/>
                  </a:lnTo>
                  <a:lnTo>
                    <a:pt x="943124" y="308806"/>
                  </a:lnTo>
                  <a:lnTo>
                    <a:pt x="924767" y="268038"/>
                  </a:lnTo>
                  <a:lnTo>
                    <a:pt x="902891" y="229355"/>
                  </a:lnTo>
                  <a:lnTo>
                    <a:pt x="877702" y="192962"/>
                  </a:lnTo>
                  <a:lnTo>
                    <a:pt x="849405" y="159063"/>
                  </a:lnTo>
                  <a:lnTo>
                    <a:pt x="818204" y="127863"/>
                  </a:lnTo>
                  <a:lnTo>
                    <a:pt x="784304" y="99567"/>
                  </a:lnTo>
                  <a:lnTo>
                    <a:pt x="747910" y="74379"/>
                  </a:lnTo>
                  <a:lnTo>
                    <a:pt x="709228" y="52505"/>
                  </a:lnTo>
                  <a:lnTo>
                    <a:pt x="668460" y="34149"/>
                  </a:lnTo>
                  <a:lnTo>
                    <a:pt x="625814" y="19516"/>
                  </a:lnTo>
                  <a:lnTo>
                    <a:pt x="581492" y="8810"/>
                  </a:lnTo>
                  <a:lnTo>
                    <a:pt x="535701" y="2236"/>
                  </a:lnTo>
                  <a:lnTo>
                    <a:pt x="488645" y="0"/>
                  </a:lnTo>
                  <a:close/>
                </a:path>
              </a:pathLst>
            </a:custGeom>
            <a:solidFill>
              <a:srgbClr val="7B7D7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5"/>
            <p:cNvSpPr/>
            <p:nvPr/>
          </p:nvSpPr>
          <p:spPr>
            <a:xfrm>
              <a:off x="8327974" y="2231807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93242" y="251358"/>
                  </a:moveTo>
                  <a:lnTo>
                    <a:pt x="125641" y="251358"/>
                  </a:lnTo>
                  <a:lnTo>
                    <a:pt x="76852" y="257973"/>
                  </a:lnTo>
                  <a:lnTo>
                    <a:pt x="36903" y="275982"/>
                  </a:lnTo>
                  <a:lnTo>
                    <a:pt x="9912" y="302627"/>
                  </a:lnTo>
                  <a:lnTo>
                    <a:pt x="0" y="335153"/>
                  </a:lnTo>
                  <a:lnTo>
                    <a:pt x="0" y="418947"/>
                  </a:lnTo>
                  <a:lnTo>
                    <a:pt x="418922" y="418947"/>
                  </a:lnTo>
                  <a:lnTo>
                    <a:pt x="418922" y="335153"/>
                  </a:lnTo>
                  <a:lnTo>
                    <a:pt x="408998" y="302627"/>
                  </a:lnTo>
                  <a:lnTo>
                    <a:pt x="381985" y="275982"/>
                  </a:lnTo>
                  <a:lnTo>
                    <a:pt x="342021" y="257973"/>
                  </a:lnTo>
                  <a:lnTo>
                    <a:pt x="293242" y="251358"/>
                  </a:lnTo>
                  <a:close/>
                </a:path>
                <a:path w="419100" h="419100">
                  <a:moveTo>
                    <a:pt x="209397" y="0"/>
                  </a:moveTo>
                  <a:lnTo>
                    <a:pt x="160485" y="9873"/>
                  </a:lnTo>
                  <a:lnTo>
                    <a:pt x="120535" y="36801"/>
                  </a:lnTo>
                  <a:lnTo>
                    <a:pt x="93597" y="76745"/>
                  </a:lnTo>
                  <a:lnTo>
                    <a:pt x="83718" y="125666"/>
                  </a:lnTo>
                  <a:lnTo>
                    <a:pt x="93597" y="174602"/>
                  </a:lnTo>
                  <a:lnTo>
                    <a:pt x="120535" y="214553"/>
                  </a:lnTo>
                  <a:lnTo>
                    <a:pt x="160485" y="241484"/>
                  </a:lnTo>
                  <a:lnTo>
                    <a:pt x="209397" y="251358"/>
                  </a:lnTo>
                  <a:lnTo>
                    <a:pt x="258338" y="241484"/>
                  </a:lnTo>
                  <a:lnTo>
                    <a:pt x="298289" y="214553"/>
                  </a:lnTo>
                  <a:lnTo>
                    <a:pt x="325217" y="174602"/>
                  </a:lnTo>
                  <a:lnTo>
                    <a:pt x="335089" y="125666"/>
                  </a:lnTo>
                  <a:lnTo>
                    <a:pt x="325217" y="76745"/>
                  </a:lnTo>
                  <a:lnTo>
                    <a:pt x="298289" y="36801"/>
                  </a:lnTo>
                  <a:lnTo>
                    <a:pt x="258338" y="9873"/>
                  </a:lnTo>
                  <a:lnTo>
                    <a:pt x="2093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6"/>
            <p:cNvSpPr/>
            <p:nvPr/>
          </p:nvSpPr>
          <p:spPr>
            <a:xfrm>
              <a:off x="8327974" y="2483165"/>
              <a:ext cx="419100" cy="167640"/>
            </a:xfrm>
            <a:custGeom>
              <a:avLst/>
              <a:gdLst/>
              <a:ahLst/>
              <a:cxnLst/>
              <a:rect l="l" t="t" r="r" b="b"/>
              <a:pathLst>
                <a:path w="419100" h="167639">
                  <a:moveTo>
                    <a:pt x="293242" y="0"/>
                  </a:moveTo>
                  <a:lnTo>
                    <a:pt x="125641" y="0"/>
                  </a:lnTo>
                  <a:lnTo>
                    <a:pt x="76852" y="6615"/>
                  </a:lnTo>
                  <a:lnTo>
                    <a:pt x="36903" y="24623"/>
                  </a:lnTo>
                  <a:lnTo>
                    <a:pt x="9912" y="51268"/>
                  </a:lnTo>
                  <a:lnTo>
                    <a:pt x="0" y="83794"/>
                  </a:lnTo>
                  <a:lnTo>
                    <a:pt x="0" y="167589"/>
                  </a:lnTo>
                  <a:lnTo>
                    <a:pt x="418922" y="167589"/>
                  </a:lnTo>
                  <a:lnTo>
                    <a:pt x="418922" y="83794"/>
                  </a:lnTo>
                  <a:lnTo>
                    <a:pt x="408998" y="51268"/>
                  </a:lnTo>
                  <a:lnTo>
                    <a:pt x="381985" y="24623"/>
                  </a:lnTo>
                  <a:lnTo>
                    <a:pt x="342021" y="6615"/>
                  </a:lnTo>
                  <a:lnTo>
                    <a:pt x="293242" y="0"/>
                  </a:lnTo>
                  <a:close/>
                </a:path>
              </a:pathLst>
            </a:custGeom>
            <a:ln w="12699">
              <a:solidFill>
                <a:srgbClr val="7B7D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7"/>
            <p:cNvSpPr/>
            <p:nvPr/>
          </p:nvSpPr>
          <p:spPr>
            <a:xfrm>
              <a:off x="8411692" y="2231807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60" h="251460">
                  <a:moveTo>
                    <a:pt x="0" y="125666"/>
                  </a:moveTo>
                  <a:lnTo>
                    <a:pt x="9879" y="76745"/>
                  </a:lnTo>
                  <a:lnTo>
                    <a:pt x="36817" y="36801"/>
                  </a:lnTo>
                  <a:lnTo>
                    <a:pt x="76766" y="9873"/>
                  </a:lnTo>
                  <a:lnTo>
                    <a:pt x="125679" y="0"/>
                  </a:lnTo>
                  <a:lnTo>
                    <a:pt x="174620" y="9873"/>
                  </a:lnTo>
                  <a:lnTo>
                    <a:pt x="214571" y="36801"/>
                  </a:lnTo>
                  <a:lnTo>
                    <a:pt x="241499" y="76745"/>
                  </a:lnTo>
                  <a:lnTo>
                    <a:pt x="251371" y="125666"/>
                  </a:lnTo>
                  <a:lnTo>
                    <a:pt x="241499" y="174602"/>
                  </a:lnTo>
                  <a:lnTo>
                    <a:pt x="214571" y="214553"/>
                  </a:lnTo>
                  <a:lnTo>
                    <a:pt x="174620" y="241484"/>
                  </a:lnTo>
                  <a:lnTo>
                    <a:pt x="125679" y="251358"/>
                  </a:lnTo>
                  <a:lnTo>
                    <a:pt x="76766" y="241484"/>
                  </a:lnTo>
                  <a:lnTo>
                    <a:pt x="36817" y="214553"/>
                  </a:lnTo>
                  <a:lnTo>
                    <a:pt x="9879" y="174602"/>
                  </a:lnTo>
                  <a:lnTo>
                    <a:pt x="0" y="125666"/>
                  </a:lnTo>
                  <a:close/>
                </a:path>
              </a:pathLst>
            </a:custGeom>
            <a:ln w="12700">
              <a:solidFill>
                <a:srgbClr val="7B7D7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8"/>
            <p:cNvSpPr/>
            <p:nvPr/>
          </p:nvSpPr>
          <p:spPr>
            <a:xfrm>
              <a:off x="8674684" y="2154366"/>
              <a:ext cx="258445" cy="243204"/>
            </a:xfrm>
            <a:custGeom>
              <a:avLst/>
              <a:gdLst/>
              <a:ahLst/>
              <a:cxnLst/>
              <a:rect l="l" t="t" r="r" b="b"/>
              <a:pathLst>
                <a:path w="258445" h="243205">
                  <a:moveTo>
                    <a:pt x="92636" y="0"/>
                  </a:moveTo>
                  <a:lnTo>
                    <a:pt x="52165" y="2624"/>
                  </a:lnTo>
                  <a:lnTo>
                    <a:pt x="2543" y="43884"/>
                  </a:lnTo>
                  <a:lnTo>
                    <a:pt x="0" y="75110"/>
                  </a:lnTo>
                  <a:lnTo>
                    <a:pt x="485" y="112984"/>
                  </a:lnTo>
                  <a:lnTo>
                    <a:pt x="346" y="122121"/>
                  </a:lnTo>
                  <a:lnTo>
                    <a:pt x="1584" y="164719"/>
                  </a:lnTo>
                  <a:lnTo>
                    <a:pt x="26773" y="203248"/>
                  </a:lnTo>
                  <a:lnTo>
                    <a:pt x="60315" y="214051"/>
                  </a:lnTo>
                  <a:lnTo>
                    <a:pt x="58909" y="221449"/>
                  </a:lnTo>
                  <a:lnTo>
                    <a:pt x="56699" y="228746"/>
                  </a:lnTo>
                  <a:lnTo>
                    <a:pt x="55007" y="235913"/>
                  </a:lnTo>
                  <a:lnTo>
                    <a:pt x="55159" y="242918"/>
                  </a:lnTo>
                  <a:lnTo>
                    <a:pt x="62992" y="240083"/>
                  </a:lnTo>
                  <a:lnTo>
                    <a:pt x="70137" y="237747"/>
                  </a:lnTo>
                  <a:lnTo>
                    <a:pt x="77003" y="235162"/>
                  </a:lnTo>
                  <a:lnTo>
                    <a:pt x="84000" y="231577"/>
                  </a:lnTo>
                  <a:lnTo>
                    <a:pt x="89959" y="226856"/>
                  </a:lnTo>
                  <a:lnTo>
                    <a:pt x="95515" y="221204"/>
                  </a:lnTo>
                  <a:lnTo>
                    <a:pt x="100987" y="216100"/>
                  </a:lnTo>
                  <a:lnTo>
                    <a:pt x="106695" y="213022"/>
                  </a:lnTo>
                  <a:lnTo>
                    <a:pt x="118615" y="211340"/>
                  </a:lnTo>
                  <a:lnTo>
                    <a:pt x="212177" y="211340"/>
                  </a:lnTo>
                  <a:lnTo>
                    <a:pt x="224487" y="207536"/>
                  </a:lnTo>
                  <a:lnTo>
                    <a:pt x="239887" y="196438"/>
                  </a:lnTo>
                  <a:lnTo>
                    <a:pt x="251342" y="180741"/>
                  </a:lnTo>
                  <a:lnTo>
                    <a:pt x="257267" y="161460"/>
                  </a:lnTo>
                  <a:lnTo>
                    <a:pt x="258027" y="149674"/>
                  </a:lnTo>
                  <a:lnTo>
                    <a:pt x="257943" y="136316"/>
                  </a:lnTo>
                  <a:lnTo>
                    <a:pt x="257520" y="122121"/>
                  </a:lnTo>
                  <a:lnTo>
                    <a:pt x="257267" y="107828"/>
                  </a:lnTo>
                  <a:lnTo>
                    <a:pt x="257522" y="85314"/>
                  </a:lnTo>
                  <a:lnTo>
                    <a:pt x="257432" y="64881"/>
                  </a:lnTo>
                  <a:lnTo>
                    <a:pt x="255713" y="47104"/>
                  </a:lnTo>
                  <a:lnTo>
                    <a:pt x="251082" y="32555"/>
                  </a:lnTo>
                  <a:lnTo>
                    <a:pt x="233059" y="12344"/>
                  </a:lnTo>
                  <a:lnTo>
                    <a:pt x="207429" y="3047"/>
                  </a:lnTo>
                  <a:lnTo>
                    <a:pt x="176250" y="589"/>
                  </a:lnTo>
                  <a:lnTo>
                    <a:pt x="137658" y="589"/>
                  </a:lnTo>
                  <a:lnTo>
                    <a:pt x="92636" y="0"/>
                  </a:lnTo>
                  <a:close/>
                </a:path>
                <a:path w="258445" h="243205">
                  <a:moveTo>
                    <a:pt x="212177" y="211340"/>
                  </a:moveTo>
                  <a:lnTo>
                    <a:pt x="118615" y="211340"/>
                  </a:lnTo>
                  <a:lnTo>
                    <a:pt x="131368" y="211527"/>
                  </a:lnTo>
                  <a:lnTo>
                    <a:pt x="144164" y="212461"/>
                  </a:lnTo>
                  <a:lnTo>
                    <a:pt x="156213" y="213022"/>
                  </a:lnTo>
                  <a:lnTo>
                    <a:pt x="169107" y="213297"/>
                  </a:lnTo>
                  <a:lnTo>
                    <a:pt x="182035" y="213756"/>
                  </a:lnTo>
                  <a:lnTo>
                    <a:pt x="194682" y="213847"/>
                  </a:lnTo>
                  <a:lnTo>
                    <a:pt x="206733" y="213022"/>
                  </a:lnTo>
                  <a:lnTo>
                    <a:pt x="212177" y="211340"/>
                  </a:lnTo>
                  <a:close/>
                </a:path>
                <a:path w="258445" h="243205">
                  <a:moveTo>
                    <a:pt x="175269" y="512"/>
                  </a:moveTo>
                  <a:lnTo>
                    <a:pt x="137658" y="589"/>
                  </a:lnTo>
                  <a:lnTo>
                    <a:pt x="176250" y="589"/>
                  </a:lnTo>
                  <a:lnTo>
                    <a:pt x="175269" y="512"/>
                  </a:lnTo>
                  <a:close/>
                </a:path>
              </a:pathLst>
            </a:custGeom>
            <a:solidFill>
              <a:srgbClr val="7B7D7E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9"/>
            <p:cNvSpPr/>
            <p:nvPr/>
          </p:nvSpPr>
          <p:spPr>
            <a:xfrm>
              <a:off x="8674689" y="2154358"/>
              <a:ext cx="258445" cy="243204"/>
            </a:xfrm>
            <a:custGeom>
              <a:avLst/>
              <a:gdLst/>
              <a:ahLst/>
              <a:cxnLst/>
              <a:rect l="l" t="t" r="r" b="b"/>
              <a:pathLst>
                <a:path w="258445" h="243205">
                  <a:moveTo>
                    <a:pt x="92626" y="0"/>
                  </a:moveTo>
                  <a:lnTo>
                    <a:pt x="52155" y="2629"/>
                  </a:lnTo>
                  <a:lnTo>
                    <a:pt x="2533" y="43894"/>
                  </a:lnTo>
                  <a:lnTo>
                    <a:pt x="0" y="75873"/>
                  </a:lnTo>
                  <a:lnTo>
                    <a:pt x="350" y="103227"/>
                  </a:lnTo>
                  <a:lnTo>
                    <a:pt x="426" y="116273"/>
                  </a:lnTo>
                  <a:lnTo>
                    <a:pt x="337" y="122132"/>
                  </a:lnTo>
                  <a:lnTo>
                    <a:pt x="249" y="149680"/>
                  </a:lnTo>
                  <a:lnTo>
                    <a:pt x="1574" y="164728"/>
                  </a:lnTo>
                  <a:lnTo>
                    <a:pt x="26768" y="203257"/>
                  </a:lnTo>
                  <a:lnTo>
                    <a:pt x="60305" y="214049"/>
                  </a:lnTo>
                  <a:lnTo>
                    <a:pt x="58907" y="221455"/>
                  </a:lnTo>
                  <a:lnTo>
                    <a:pt x="56698" y="228755"/>
                  </a:lnTo>
                  <a:lnTo>
                    <a:pt x="55005" y="235923"/>
                  </a:lnTo>
                  <a:lnTo>
                    <a:pt x="55149" y="242929"/>
                  </a:lnTo>
                  <a:lnTo>
                    <a:pt x="62985" y="240094"/>
                  </a:lnTo>
                  <a:lnTo>
                    <a:pt x="70132" y="237758"/>
                  </a:lnTo>
                  <a:lnTo>
                    <a:pt x="76998" y="235172"/>
                  </a:lnTo>
                  <a:lnTo>
                    <a:pt x="83991" y="231588"/>
                  </a:lnTo>
                  <a:lnTo>
                    <a:pt x="89955" y="226867"/>
                  </a:lnTo>
                  <a:lnTo>
                    <a:pt x="95510" y="221213"/>
                  </a:lnTo>
                  <a:lnTo>
                    <a:pt x="100979" y="216105"/>
                  </a:lnTo>
                  <a:lnTo>
                    <a:pt x="106686" y="213020"/>
                  </a:lnTo>
                  <a:lnTo>
                    <a:pt x="118607" y="211338"/>
                  </a:lnTo>
                  <a:lnTo>
                    <a:pt x="212175" y="211338"/>
                  </a:lnTo>
                  <a:lnTo>
                    <a:pt x="224480" y="207541"/>
                  </a:lnTo>
                  <a:lnTo>
                    <a:pt x="239882" y="196445"/>
                  </a:lnTo>
                  <a:lnTo>
                    <a:pt x="251338" y="180746"/>
                  </a:lnTo>
                  <a:lnTo>
                    <a:pt x="254408" y="170742"/>
                  </a:lnTo>
                  <a:lnTo>
                    <a:pt x="114953" y="170742"/>
                  </a:lnTo>
                  <a:lnTo>
                    <a:pt x="114953" y="151158"/>
                  </a:lnTo>
                  <a:lnTo>
                    <a:pt x="257927" y="151158"/>
                  </a:lnTo>
                  <a:lnTo>
                    <a:pt x="257888" y="134648"/>
                  </a:lnTo>
                  <a:lnTo>
                    <a:pt x="114953" y="134648"/>
                  </a:lnTo>
                  <a:lnTo>
                    <a:pt x="116497" y="116273"/>
                  </a:lnTo>
                  <a:lnTo>
                    <a:pt x="127915" y="103227"/>
                  </a:lnTo>
                  <a:lnTo>
                    <a:pt x="140069" y="91198"/>
                  </a:lnTo>
                  <a:lnTo>
                    <a:pt x="143820" y="75873"/>
                  </a:lnTo>
                  <a:lnTo>
                    <a:pt x="140348" y="70704"/>
                  </a:lnTo>
                  <a:lnTo>
                    <a:pt x="108756" y="70704"/>
                  </a:lnTo>
                  <a:lnTo>
                    <a:pt x="103295" y="67237"/>
                  </a:lnTo>
                  <a:lnTo>
                    <a:pt x="99866" y="61725"/>
                  </a:lnTo>
                  <a:lnTo>
                    <a:pt x="96399" y="56277"/>
                  </a:lnTo>
                  <a:lnTo>
                    <a:pt x="117481" y="46132"/>
                  </a:lnTo>
                  <a:lnTo>
                    <a:pt x="255399" y="46132"/>
                  </a:lnTo>
                  <a:lnTo>
                    <a:pt x="251085" y="32553"/>
                  </a:lnTo>
                  <a:lnTo>
                    <a:pt x="233060" y="12348"/>
                  </a:lnTo>
                  <a:lnTo>
                    <a:pt x="207425" y="3049"/>
                  </a:lnTo>
                  <a:lnTo>
                    <a:pt x="176219" y="587"/>
                  </a:lnTo>
                  <a:lnTo>
                    <a:pt x="137648" y="587"/>
                  </a:lnTo>
                  <a:lnTo>
                    <a:pt x="92626" y="0"/>
                  </a:lnTo>
                  <a:close/>
                </a:path>
                <a:path w="258445" h="243205">
                  <a:moveTo>
                    <a:pt x="212175" y="211338"/>
                  </a:moveTo>
                  <a:lnTo>
                    <a:pt x="118607" y="211338"/>
                  </a:lnTo>
                  <a:lnTo>
                    <a:pt x="131363" y="211525"/>
                  </a:lnTo>
                  <a:lnTo>
                    <a:pt x="144160" y="212459"/>
                  </a:lnTo>
                  <a:lnTo>
                    <a:pt x="156203" y="213020"/>
                  </a:lnTo>
                  <a:lnTo>
                    <a:pt x="169105" y="213297"/>
                  </a:lnTo>
                  <a:lnTo>
                    <a:pt x="182035" y="213758"/>
                  </a:lnTo>
                  <a:lnTo>
                    <a:pt x="194679" y="213851"/>
                  </a:lnTo>
                  <a:lnTo>
                    <a:pt x="206724" y="213020"/>
                  </a:lnTo>
                  <a:lnTo>
                    <a:pt x="212175" y="211338"/>
                  </a:lnTo>
                  <a:close/>
                </a:path>
                <a:path w="258445" h="243205">
                  <a:moveTo>
                    <a:pt x="257927" y="151158"/>
                  </a:moveTo>
                  <a:lnTo>
                    <a:pt x="135565" y="151158"/>
                  </a:lnTo>
                  <a:lnTo>
                    <a:pt x="135565" y="170742"/>
                  </a:lnTo>
                  <a:lnTo>
                    <a:pt x="254408" y="170742"/>
                  </a:lnTo>
                  <a:lnTo>
                    <a:pt x="257257" y="161458"/>
                  </a:lnTo>
                  <a:lnTo>
                    <a:pt x="257927" y="151158"/>
                  </a:lnTo>
                  <a:close/>
                </a:path>
                <a:path w="258445" h="243205">
                  <a:moveTo>
                    <a:pt x="255399" y="46132"/>
                  </a:moveTo>
                  <a:lnTo>
                    <a:pt x="117481" y="46132"/>
                  </a:lnTo>
                  <a:lnTo>
                    <a:pt x="140582" y="46639"/>
                  </a:lnTo>
                  <a:lnTo>
                    <a:pt x="159121" y="57379"/>
                  </a:lnTo>
                  <a:lnTo>
                    <a:pt x="166515" y="77930"/>
                  </a:lnTo>
                  <a:lnTo>
                    <a:pt x="161294" y="94501"/>
                  </a:lnTo>
                  <a:lnTo>
                    <a:pt x="150345" y="106023"/>
                  </a:lnTo>
                  <a:lnTo>
                    <a:pt x="139744" y="117678"/>
                  </a:lnTo>
                  <a:lnTo>
                    <a:pt x="135565" y="134648"/>
                  </a:lnTo>
                  <a:lnTo>
                    <a:pt x="257888" y="134648"/>
                  </a:lnTo>
                  <a:lnTo>
                    <a:pt x="257512" y="122132"/>
                  </a:lnTo>
                  <a:lnTo>
                    <a:pt x="257349" y="112995"/>
                  </a:lnTo>
                  <a:lnTo>
                    <a:pt x="257446" y="91198"/>
                  </a:lnTo>
                  <a:lnTo>
                    <a:pt x="257424" y="64886"/>
                  </a:lnTo>
                  <a:lnTo>
                    <a:pt x="255708" y="47104"/>
                  </a:lnTo>
                  <a:lnTo>
                    <a:pt x="255399" y="46132"/>
                  </a:lnTo>
                  <a:close/>
                </a:path>
                <a:path w="258445" h="243205">
                  <a:moveTo>
                    <a:pt x="129403" y="64916"/>
                  </a:moveTo>
                  <a:lnTo>
                    <a:pt x="118392" y="65536"/>
                  </a:lnTo>
                  <a:lnTo>
                    <a:pt x="108756" y="70704"/>
                  </a:lnTo>
                  <a:lnTo>
                    <a:pt x="140348" y="70704"/>
                  </a:lnTo>
                  <a:lnTo>
                    <a:pt x="138856" y="68482"/>
                  </a:lnTo>
                  <a:lnTo>
                    <a:pt x="129403" y="64916"/>
                  </a:lnTo>
                  <a:close/>
                </a:path>
                <a:path w="258445" h="243205">
                  <a:moveTo>
                    <a:pt x="175261" y="512"/>
                  </a:moveTo>
                  <a:lnTo>
                    <a:pt x="137648" y="587"/>
                  </a:lnTo>
                  <a:lnTo>
                    <a:pt x="176219" y="587"/>
                  </a:lnTo>
                  <a:lnTo>
                    <a:pt x="175261" y="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bject 10"/>
            <p:cNvSpPr/>
            <p:nvPr/>
          </p:nvSpPr>
          <p:spPr>
            <a:xfrm>
              <a:off x="8771087" y="2200490"/>
              <a:ext cx="70129" cy="1246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550643" y="1713410"/>
            <a:ext cx="977265" cy="977265"/>
            <a:chOff x="6435033" y="1913100"/>
            <a:chExt cx="977265" cy="977265"/>
          </a:xfrm>
        </p:grpSpPr>
        <p:sp>
          <p:nvSpPr>
            <p:cNvPr id="25" name="object 12"/>
            <p:cNvSpPr/>
            <p:nvPr/>
          </p:nvSpPr>
          <p:spPr>
            <a:xfrm>
              <a:off x="6435033" y="1913100"/>
              <a:ext cx="977265" cy="977265"/>
            </a:xfrm>
            <a:custGeom>
              <a:avLst/>
              <a:gdLst/>
              <a:ahLst/>
              <a:cxnLst/>
              <a:rect l="l" t="t" r="r" b="b"/>
              <a:pathLst>
                <a:path w="977264" h="977264">
                  <a:moveTo>
                    <a:pt x="488619" y="0"/>
                  </a:moveTo>
                  <a:lnTo>
                    <a:pt x="441559" y="2236"/>
                  </a:lnTo>
                  <a:lnTo>
                    <a:pt x="395765" y="8810"/>
                  </a:lnTo>
                  <a:lnTo>
                    <a:pt x="351442" y="19516"/>
                  </a:lnTo>
                  <a:lnTo>
                    <a:pt x="308795" y="34149"/>
                  </a:lnTo>
                  <a:lnTo>
                    <a:pt x="268028" y="52505"/>
                  </a:lnTo>
                  <a:lnTo>
                    <a:pt x="229346" y="74379"/>
                  </a:lnTo>
                  <a:lnTo>
                    <a:pt x="192954" y="99567"/>
                  </a:lnTo>
                  <a:lnTo>
                    <a:pt x="159056" y="127863"/>
                  </a:lnTo>
                  <a:lnTo>
                    <a:pt x="127857" y="159063"/>
                  </a:lnTo>
                  <a:lnTo>
                    <a:pt x="99562" y="192962"/>
                  </a:lnTo>
                  <a:lnTo>
                    <a:pt x="74376" y="229355"/>
                  </a:lnTo>
                  <a:lnTo>
                    <a:pt x="52503" y="268038"/>
                  </a:lnTo>
                  <a:lnTo>
                    <a:pt x="34147" y="308806"/>
                  </a:lnTo>
                  <a:lnTo>
                    <a:pt x="19515" y="351454"/>
                  </a:lnTo>
                  <a:lnTo>
                    <a:pt x="8809" y="395777"/>
                  </a:lnTo>
                  <a:lnTo>
                    <a:pt x="2236" y="441572"/>
                  </a:lnTo>
                  <a:lnTo>
                    <a:pt x="0" y="488632"/>
                  </a:lnTo>
                  <a:lnTo>
                    <a:pt x="2236" y="535690"/>
                  </a:lnTo>
                  <a:lnTo>
                    <a:pt x="8809" y="581483"/>
                  </a:lnTo>
                  <a:lnTo>
                    <a:pt x="19515" y="625805"/>
                  </a:lnTo>
                  <a:lnTo>
                    <a:pt x="34147" y="668453"/>
                  </a:lnTo>
                  <a:lnTo>
                    <a:pt x="52503" y="709220"/>
                  </a:lnTo>
                  <a:lnTo>
                    <a:pt x="74376" y="747903"/>
                  </a:lnTo>
                  <a:lnTo>
                    <a:pt x="99562" y="784297"/>
                  </a:lnTo>
                  <a:lnTo>
                    <a:pt x="127857" y="818196"/>
                  </a:lnTo>
                  <a:lnTo>
                    <a:pt x="159056" y="849397"/>
                  </a:lnTo>
                  <a:lnTo>
                    <a:pt x="192954" y="877693"/>
                  </a:lnTo>
                  <a:lnTo>
                    <a:pt x="229346" y="902882"/>
                  </a:lnTo>
                  <a:lnTo>
                    <a:pt x="268028" y="924756"/>
                  </a:lnTo>
                  <a:lnTo>
                    <a:pt x="308795" y="943113"/>
                  </a:lnTo>
                  <a:lnTo>
                    <a:pt x="351442" y="957747"/>
                  </a:lnTo>
                  <a:lnTo>
                    <a:pt x="395765" y="968454"/>
                  </a:lnTo>
                  <a:lnTo>
                    <a:pt x="441559" y="975028"/>
                  </a:lnTo>
                  <a:lnTo>
                    <a:pt x="488619" y="977265"/>
                  </a:lnTo>
                  <a:lnTo>
                    <a:pt x="535676" y="975028"/>
                  </a:lnTo>
                  <a:lnTo>
                    <a:pt x="581467" y="968454"/>
                  </a:lnTo>
                  <a:lnTo>
                    <a:pt x="625788" y="957747"/>
                  </a:lnTo>
                  <a:lnTo>
                    <a:pt x="668435" y="943113"/>
                  </a:lnTo>
                  <a:lnTo>
                    <a:pt x="709202" y="924756"/>
                  </a:lnTo>
                  <a:lnTo>
                    <a:pt x="747885" y="902882"/>
                  </a:lnTo>
                  <a:lnTo>
                    <a:pt x="784279" y="877693"/>
                  </a:lnTo>
                  <a:lnTo>
                    <a:pt x="818179" y="849397"/>
                  </a:lnTo>
                  <a:lnTo>
                    <a:pt x="849379" y="818196"/>
                  </a:lnTo>
                  <a:lnTo>
                    <a:pt x="877677" y="784297"/>
                  </a:lnTo>
                  <a:lnTo>
                    <a:pt x="902866" y="747903"/>
                  </a:lnTo>
                  <a:lnTo>
                    <a:pt x="924741" y="709220"/>
                  </a:lnTo>
                  <a:lnTo>
                    <a:pt x="943099" y="668453"/>
                  </a:lnTo>
                  <a:lnTo>
                    <a:pt x="957734" y="625805"/>
                  </a:lnTo>
                  <a:lnTo>
                    <a:pt x="968440" y="581483"/>
                  </a:lnTo>
                  <a:lnTo>
                    <a:pt x="975015" y="535690"/>
                  </a:lnTo>
                  <a:lnTo>
                    <a:pt x="977252" y="488632"/>
                  </a:lnTo>
                  <a:lnTo>
                    <a:pt x="975015" y="441572"/>
                  </a:lnTo>
                  <a:lnTo>
                    <a:pt x="968440" y="395777"/>
                  </a:lnTo>
                  <a:lnTo>
                    <a:pt x="957734" y="351454"/>
                  </a:lnTo>
                  <a:lnTo>
                    <a:pt x="943099" y="308806"/>
                  </a:lnTo>
                  <a:lnTo>
                    <a:pt x="924741" y="268038"/>
                  </a:lnTo>
                  <a:lnTo>
                    <a:pt x="902866" y="229355"/>
                  </a:lnTo>
                  <a:lnTo>
                    <a:pt x="877677" y="192962"/>
                  </a:lnTo>
                  <a:lnTo>
                    <a:pt x="849379" y="159063"/>
                  </a:lnTo>
                  <a:lnTo>
                    <a:pt x="818179" y="127863"/>
                  </a:lnTo>
                  <a:lnTo>
                    <a:pt x="784279" y="99567"/>
                  </a:lnTo>
                  <a:lnTo>
                    <a:pt x="747885" y="74379"/>
                  </a:lnTo>
                  <a:lnTo>
                    <a:pt x="709202" y="52505"/>
                  </a:lnTo>
                  <a:lnTo>
                    <a:pt x="668435" y="34149"/>
                  </a:lnTo>
                  <a:lnTo>
                    <a:pt x="625788" y="19516"/>
                  </a:lnTo>
                  <a:lnTo>
                    <a:pt x="581467" y="8810"/>
                  </a:lnTo>
                  <a:lnTo>
                    <a:pt x="535676" y="2236"/>
                  </a:lnTo>
                  <a:lnTo>
                    <a:pt x="488619" y="0"/>
                  </a:lnTo>
                  <a:close/>
                </a:path>
              </a:pathLst>
            </a:custGeom>
            <a:solidFill>
              <a:srgbClr val="FF8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bject 13"/>
            <p:cNvSpPr/>
            <p:nvPr/>
          </p:nvSpPr>
          <p:spPr>
            <a:xfrm>
              <a:off x="6661379" y="2114329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364350" y="312318"/>
                  </a:moveTo>
                  <a:lnTo>
                    <a:pt x="156121" y="312318"/>
                  </a:lnTo>
                  <a:lnTo>
                    <a:pt x="95497" y="320538"/>
                  </a:lnTo>
                  <a:lnTo>
                    <a:pt x="45856" y="342915"/>
                  </a:lnTo>
                  <a:lnTo>
                    <a:pt x="12317" y="376022"/>
                  </a:lnTo>
                  <a:lnTo>
                    <a:pt x="0" y="416432"/>
                  </a:lnTo>
                  <a:lnTo>
                    <a:pt x="0" y="520547"/>
                  </a:lnTo>
                  <a:lnTo>
                    <a:pt x="520496" y="520547"/>
                  </a:lnTo>
                  <a:lnTo>
                    <a:pt x="520496" y="416432"/>
                  </a:lnTo>
                  <a:lnTo>
                    <a:pt x="508171" y="376022"/>
                  </a:lnTo>
                  <a:lnTo>
                    <a:pt x="474618" y="342915"/>
                  </a:lnTo>
                  <a:lnTo>
                    <a:pt x="424967" y="320538"/>
                  </a:lnTo>
                  <a:lnTo>
                    <a:pt x="364350" y="312318"/>
                  </a:lnTo>
                  <a:close/>
                </a:path>
                <a:path w="520700" h="520700">
                  <a:moveTo>
                    <a:pt x="260197" y="0"/>
                  </a:moveTo>
                  <a:lnTo>
                    <a:pt x="210834" y="7959"/>
                  </a:lnTo>
                  <a:lnTo>
                    <a:pt x="167958" y="30124"/>
                  </a:lnTo>
                  <a:lnTo>
                    <a:pt x="134142" y="63924"/>
                  </a:lnTo>
                  <a:lnTo>
                    <a:pt x="111965" y="106788"/>
                  </a:lnTo>
                  <a:lnTo>
                    <a:pt x="104000" y="156146"/>
                  </a:lnTo>
                  <a:lnTo>
                    <a:pt x="111965" y="205521"/>
                  </a:lnTo>
                  <a:lnTo>
                    <a:pt x="134142" y="248393"/>
                  </a:lnTo>
                  <a:lnTo>
                    <a:pt x="167958" y="282195"/>
                  </a:lnTo>
                  <a:lnTo>
                    <a:pt x="210834" y="304359"/>
                  </a:lnTo>
                  <a:lnTo>
                    <a:pt x="260197" y="312318"/>
                  </a:lnTo>
                  <a:lnTo>
                    <a:pt x="309574" y="304359"/>
                  </a:lnTo>
                  <a:lnTo>
                    <a:pt x="352441" y="282195"/>
                  </a:lnTo>
                  <a:lnTo>
                    <a:pt x="386233" y="248393"/>
                  </a:lnTo>
                  <a:lnTo>
                    <a:pt x="408389" y="205521"/>
                  </a:lnTo>
                  <a:lnTo>
                    <a:pt x="416344" y="156146"/>
                  </a:lnTo>
                  <a:lnTo>
                    <a:pt x="408389" y="106788"/>
                  </a:lnTo>
                  <a:lnTo>
                    <a:pt x="386233" y="63924"/>
                  </a:lnTo>
                  <a:lnTo>
                    <a:pt x="352441" y="30124"/>
                  </a:lnTo>
                  <a:lnTo>
                    <a:pt x="309574" y="7959"/>
                  </a:lnTo>
                  <a:lnTo>
                    <a:pt x="260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object 14"/>
            <p:cNvSpPr/>
            <p:nvPr/>
          </p:nvSpPr>
          <p:spPr>
            <a:xfrm>
              <a:off x="6661379" y="2426648"/>
              <a:ext cx="520700" cy="208279"/>
            </a:xfrm>
            <a:custGeom>
              <a:avLst/>
              <a:gdLst/>
              <a:ahLst/>
              <a:cxnLst/>
              <a:rect l="l" t="t" r="r" b="b"/>
              <a:pathLst>
                <a:path w="520700" h="208280">
                  <a:moveTo>
                    <a:pt x="364350" y="0"/>
                  </a:moveTo>
                  <a:lnTo>
                    <a:pt x="156121" y="0"/>
                  </a:lnTo>
                  <a:lnTo>
                    <a:pt x="95497" y="8220"/>
                  </a:lnTo>
                  <a:lnTo>
                    <a:pt x="45856" y="30597"/>
                  </a:lnTo>
                  <a:lnTo>
                    <a:pt x="12317" y="63704"/>
                  </a:lnTo>
                  <a:lnTo>
                    <a:pt x="0" y="104114"/>
                  </a:lnTo>
                  <a:lnTo>
                    <a:pt x="0" y="208229"/>
                  </a:lnTo>
                  <a:lnTo>
                    <a:pt x="520496" y="208229"/>
                  </a:lnTo>
                  <a:lnTo>
                    <a:pt x="520496" y="104114"/>
                  </a:lnTo>
                  <a:lnTo>
                    <a:pt x="508171" y="63704"/>
                  </a:lnTo>
                  <a:lnTo>
                    <a:pt x="474618" y="30597"/>
                  </a:lnTo>
                  <a:lnTo>
                    <a:pt x="424967" y="8220"/>
                  </a:lnTo>
                  <a:lnTo>
                    <a:pt x="364350" y="0"/>
                  </a:lnTo>
                  <a:close/>
                </a:path>
              </a:pathLst>
            </a:custGeom>
            <a:ln w="12700">
              <a:solidFill>
                <a:srgbClr val="FF8F2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bject 15"/>
            <p:cNvSpPr/>
            <p:nvPr/>
          </p:nvSpPr>
          <p:spPr>
            <a:xfrm>
              <a:off x="6765380" y="2114329"/>
              <a:ext cx="312420" cy="312420"/>
            </a:xfrm>
            <a:custGeom>
              <a:avLst/>
              <a:gdLst/>
              <a:ahLst/>
              <a:cxnLst/>
              <a:rect l="l" t="t" r="r" b="b"/>
              <a:pathLst>
                <a:path w="312420" h="312419">
                  <a:moveTo>
                    <a:pt x="0" y="156146"/>
                  </a:moveTo>
                  <a:lnTo>
                    <a:pt x="7964" y="106788"/>
                  </a:lnTo>
                  <a:lnTo>
                    <a:pt x="30142" y="63924"/>
                  </a:lnTo>
                  <a:lnTo>
                    <a:pt x="63957" y="30124"/>
                  </a:lnTo>
                  <a:lnTo>
                    <a:pt x="106834" y="7959"/>
                  </a:lnTo>
                  <a:lnTo>
                    <a:pt x="156197" y="0"/>
                  </a:lnTo>
                  <a:lnTo>
                    <a:pt x="205574" y="7959"/>
                  </a:lnTo>
                  <a:lnTo>
                    <a:pt x="248440" y="30124"/>
                  </a:lnTo>
                  <a:lnTo>
                    <a:pt x="282233" y="63924"/>
                  </a:lnTo>
                  <a:lnTo>
                    <a:pt x="304389" y="106788"/>
                  </a:lnTo>
                  <a:lnTo>
                    <a:pt x="312343" y="156146"/>
                  </a:lnTo>
                  <a:lnTo>
                    <a:pt x="304389" y="205521"/>
                  </a:lnTo>
                  <a:lnTo>
                    <a:pt x="282233" y="248393"/>
                  </a:lnTo>
                  <a:lnTo>
                    <a:pt x="248440" y="282195"/>
                  </a:lnTo>
                  <a:lnTo>
                    <a:pt x="205574" y="304359"/>
                  </a:lnTo>
                  <a:lnTo>
                    <a:pt x="156197" y="312318"/>
                  </a:lnTo>
                  <a:lnTo>
                    <a:pt x="106834" y="304359"/>
                  </a:lnTo>
                  <a:lnTo>
                    <a:pt x="63957" y="282195"/>
                  </a:lnTo>
                  <a:lnTo>
                    <a:pt x="30142" y="248393"/>
                  </a:lnTo>
                  <a:lnTo>
                    <a:pt x="7964" y="205521"/>
                  </a:lnTo>
                  <a:lnTo>
                    <a:pt x="0" y="156146"/>
                  </a:lnTo>
                  <a:close/>
                </a:path>
              </a:pathLst>
            </a:custGeom>
            <a:ln w="12700">
              <a:solidFill>
                <a:srgbClr val="FF8F2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bject 16"/>
            <p:cNvSpPr/>
            <p:nvPr/>
          </p:nvSpPr>
          <p:spPr>
            <a:xfrm>
              <a:off x="6782831" y="2134342"/>
              <a:ext cx="269875" cy="133985"/>
            </a:xfrm>
            <a:custGeom>
              <a:avLst/>
              <a:gdLst/>
              <a:ahLst/>
              <a:cxnLst/>
              <a:rect l="l" t="t" r="r" b="b"/>
              <a:pathLst>
                <a:path w="269875" h="133985">
                  <a:moveTo>
                    <a:pt x="153761" y="0"/>
                  </a:moveTo>
                  <a:lnTo>
                    <a:pt x="79448" y="15990"/>
                  </a:lnTo>
                  <a:lnTo>
                    <a:pt x="47125" y="38892"/>
                  </a:lnTo>
                  <a:lnTo>
                    <a:pt x="21268" y="70238"/>
                  </a:lnTo>
                  <a:lnTo>
                    <a:pt x="4307" y="108911"/>
                  </a:lnTo>
                  <a:lnTo>
                    <a:pt x="0" y="129794"/>
                  </a:lnTo>
                  <a:lnTo>
                    <a:pt x="180" y="133485"/>
                  </a:lnTo>
                  <a:lnTo>
                    <a:pt x="62986" y="124519"/>
                  </a:lnTo>
                  <a:lnTo>
                    <a:pt x="111332" y="107387"/>
                  </a:lnTo>
                  <a:lnTo>
                    <a:pt x="147078" y="85140"/>
                  </a:lnTo>
                  <a:lnTo>
                    <a:pt x="172087" y="60829"/>
                  </a:lnTo>
                  <a:lnTo>
                    <a:pt x="247850" y="60829"/>
                  </a:lnTo>
                  <a:lnTo>
                    <a:pt x="224752" y="31219"/>
                  </a:lnTo>
                  <a:lnTo>
                    <a:pt x="190888" y="9148"/>
                  </a:lnTo>
                  <a:lnTo>
                    <a:pt x="153761" y="0"/>
                  </a:lnTo>
                  <a:close/>
                </a:path>
                <a:path w="269875" h="133985">
                  <a:moveTo>
                    <a:pt x="247850" y="60829"/>
                  </a:moveTo>
                  <a:lnTo>
                    <a:pt x="172087" y="60829"/>
                  </a:lnTo>
                  <a:lnTo>
                    <a:pt x="195272" y="74453"/>
                  </a:lnTo>
                  <a:lnTo>
                    <a:pt x="221884" y="88996"/>
                  </a:lnTo>
                  <a:lnTo>
                    <a:pt x="247886" y="101421"/>
                  </a:lnTo>
                  <a:lnTo>
                    <a:pt x="269242" y="108695"/>
                  </a:lnTo>
                  <a:lnTo>
                    <a:pt x="266749" y="102578"/>
                  </a:lnTo>
                  <a:lnTo>
                    <a:pt x="256058" y="74905"/>
                  </a:lnTo>
                  <a:lnTo>
                    <a:pt x="252922" y="67331"/>
                  </a:lnTo>
                  <a:lnTo>
                    <a:pt x="247850" y="60829"/>
                  </a:lnTo>
                  <a:close/>
                </a:path>
              </a:pathLst>
            </a:custGeom>
            <a:solidFill>
              <a:srgbClr val="FF8F28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object 30"/>
          <p:cNvSpPr/>
          <p:nvPr/>
        </p:nvSpPr>
        <p:spPr>
          <a:xfrm>
            <a:off x="8638449" y="1802332"/>
            <a:ext cx="0" cy="3632200"/>
          </a:xfrm>
          <a:custGeom>
            <a:avLst/>
            <a:gdLst/>
            <a:ahLst/>
            <a:cxnLst/>
            <a:rect l="l" t="t" r="r" b="b"/>
            <a:pathLst>
              <a:path h="3632200">
                <a:moveTo>
                  <a:pt x="0" y="0"/>
                </a:moveTo>
                <a:lnTo>
                  <a:pt x="0" y="3632047"/>
                </a:lnTo>
              </a:path>
            </a:pathLst>
          </a:custGeom>
          <a:ln w="6350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object 31"/>
          <p:cNvSpPr/>
          <p:nvPr/>
        </p:nvSpPr>
        <p:spPr>
          <a:xfrm>
            <a:off x="5784058" y="1802332"/>
            <a:ext cx="0" cy="3632200"/>
          </a:xfrm>
          <a:custGeom>
            <a:avLst/>
            <a:gdLst/>
            <a:ahLst/>
            <a:cxnLst/>
            <a:rect l="l" t="t" r="r" b="b"/>
            <a:pathLst>
              <a:path h="3632200">
                <a:moveTo>
                  <a:pt x="0" y="0"/>
                </a:moveTo>
                <a:lnTo>
                  <a:pt x="0" y="3632047"/>
                </a:lnTo>
              </a:path>
            </a:pathLst>
          </a:custGeom>
          <a:ln w="6350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object 32"/>
          <p:cNvSpPr/>
          <p:nvPr/>
        </p:nvSpPr>
        <p:spPr>
          <a:xfrm>
            <a:off x="3123665" y="1804632"/>
            <a:ext cx="0" cy="3632200"/>
          </a:xfrm>
          <a:custGeom>
            <a:avLst/>
            <a:gdLst/>
            <a:ahLst/>
            <a:cxnLst/>
            <a:rect l="l" t="t" r="r" b="b"/>
            <a:pathLst>
              <a:path h="3632200">
                <a:moveTo>
                  <a:pt x="0" y="0"/>
                </a:moveTo>
                <a:lnTo>
                  <a:pt x="0" y="3632047"/>
                </a:lnTo>
              </a:path>
            </a:pathLst>
          </a:custGeom>
          <a:ln w="6350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object 58"/>
          <p:cNvSpPr txBox="1"/>
          <p:nvPr/>
        </p:nvSpPr>
        <p:spPr>
          <a:xfrm>
            <a:off x="583586" y="2709371"/>
            <a:ext cx="2527943" cy="383797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48309" lvl="0" defTabSz="914400">
              <a:spcBef>
                <a:spcPts val="114"/>
              </a:spcBef>
            </a:pPr>
            <a:r>
              <a:rPr lang="en-US" b="1" spc="55" dirty="0">
                <a:solidFill>
                  <a:srgbClr val="00A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" indent="-120014" defTabSz="914400">
              <a:spcBef>
                <a:spcPts val="1095"/>
              </a:spcBef>
              <a:buFontTx/>
              <a:buChar char="•"/>
              <a:tabLst>
                <a:tab pos="113030" algn="l"/>
              </a:tabLst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shipped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/transferred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" marR="80010" indent="-120014" defTabSz="914400">
              <a:lnSpc>
                <a:spcPct val="103099"/>
              </a:lnSpc>
              <a:spcBef>
                <a:spcPts val="800"/>
              </a:spcBef>
              <a:buFontTx/>
              <a:buChar char="•"/>
              <a:tabLst>
                <a:tab pos="113030" algn="l"/>
              </a:tabLst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its Export 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Classification 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Number?</a:t>
            </a:r>
          </a:p>
          <a:p>
            <a:pPr marL="112395" marR="194310" indent="-111760" defTabSz="914400">
              <a:lnSpc>
                <a:spcPct val="99400"/>
              </a:lnSpc>
              <a:spcBef>
                <a:spcPts val="850"/>
              </a:spcBef>
              <a:buFontTx/>
              <a:buChar char="•"/>
              <a:tabLst>
                <a:tab pos="113030" algn="l"/>
              </a:tabLst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</a:rPr>
              <a:t>Harmonized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Tariff 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(HS/HTS) 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</a:rPr>
              <a:t>Code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or  </a:t>
            </a:r>
            <a:r>
              <a:rPr spc="-45" dirty="0">
                <a:latin typeface="Arial" panose="020B0604020202020204" pitchFamily="34" charset="0"/>
                <a:cs typeface="Arial" panose="020B0604020202020204" pitchFamily="34" charset="0"/>
              </a:rPr>
              <a:t>Schedule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</a:rPr>
              <a:t>number?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marR="189865" indent="-120014" defTabSz="914400">
              <a:lnSpc>
                <a:spcPct val="103099"/>
              </a:lnSpc>
              <a:spcBef>
                <a:spcPts val="1035"/>
              </a:spcBef>
              <a:buFontTx/>
              <a:buChar char="•"/>
              <a:tabLst>
                <a:tab pos="112395" algn="l"/>
              </a:tabLst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of 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item(s)?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11" y="1652879"/>
            <a:ext cx="990476" cy="1019048"/>
          </a:xfrm>
          <a:prstGeom prst="rect">
            <a:avLst/>
          </a:prstGeom>
        </p:spPr>
      </p:pic>
      <p:sp>
        <p:nvSpPr>
          <p:cNvPr id="39" name="object 2"/>
          <p:cNvSpPr txBox="1"/>
          <p:nvPr/>
        </p:nvSpPr>
        <p:spPr>
          <a:xfrm>
            <a:off x="5839038" y="2703781"/>
            <a:ext cx="2866194" cy="223766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3060">
              <a:spcBef>
                <a:spcPts val="114"/>
              </a:spcBef>
            </a:pPr>
            <a:r>
              <a:rPr lang="en-US" b="1" kern="0" spc="110" dirty="0">
                <a:solidFill>
                  <a:srgbClr val="FF8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WHO </a:t>
            </a:r>
            <a:endParaRPr dirty="0">
              <a:solidFill>
                <a:srgbClr val="5567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marR="100330" indent="-120014" defTabSz="914400">
              <a:lnSpc>
                <a:spcPct val="103099"/>
              </a:lnSpc>
              <a:spcBef>
                <a:spcPts val="705"/>
              </a:spcBef>
              <a:buFontTx/>
              <a:buChar char="•"/>
              <a:tabLst>
                <a:tab pos="112395" algn="l"/>
              </a:tabLst>
            </a:pPr>
            <a:r>
              <a:rPr lang="en-US" spc="15" dirty="0">
                <a:latin typeface="Arial" panose="020B0604020202020204" pitchFamily="34" charset="0"/>
                <a:cs typeface="Arial" panose="020B0604020202020204" pitchFamily="34" charset="0"/>
              </a:rPr>
              <a:t>Who sending to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indent="-120014" defTabSz="914400">
              <a:spcBef>
                <a:spcPts val="735"/>
              </a:spcBef>
              <a:buFontTx/>
              <a:buChar char="•"/>
              <a:tabLst>
                <a:tab pos="112395" algn="l"/>
              </a:tabLst>
            </a:pPr>
            <a:r>
              <a:rPr lang="en-US" spc="15" dirty="0">
                <a:latin typeface="Arial" panose="020B0604020202020204" pitchFamily="34" charset="0"/>
                <a:cs typeface="Arial" panose="020B0604020202020204" pitchFamily="34" charset="0"/>
              </a:rPr>
              <a:t>Are they the ultimate end-user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marR="166370" indent="-120014" defTabSz="914400">
              <a:lnSpc>
                <a:spcPct val="103099"/>
              </a:lnSpc>
              <a:spcBef>
                <a:spcPts val="700"/>
              </a:spcBef>
              <a:buFontTx/>
              <a:buChar char="•"/>
              <a:tabLst>
                <a:tab pos="112395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individuals and their organizations been screened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2"/>
          <p:cNvSpPr txBox="1"/>
          <p:nvPr/>
        </p:nvSpPr>
        <p:spPr>
          <a:xfrm>
            <a:off x="8786221" y="2717737"/>
            <a:ext cx="2866194" cy="197105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3060">
              <a:spcBef>
                <a:spcPts val="114"/>
              </a:spcBef>
            </a:pPr>
            <a:r>
              <a:rPr lang="en-US" b="1" kern="0" spc="80" dirty="0">
                <a:solidFill>
                  <a:srgbClr val="7B7D7E"/>
                </a:solidFill>
                <a:latin typeface="Trebuchet MS"/>
              </a:rPr>
              <a:t>      WHY</a:t>
            </a:r>
          </a:p>
          <a:p>
            <a:pPr marL="120014" marR="100330" indent="-120014" defTabSz="914400">
              <a:lnSpc>
                <a:spcPct val="103099"/>
              </a:lnSpc>
              <a:spcBef>
                <a:spcPts val="705"/>
              </a:spcBef>
              <a:buFontTx/>
              <a:buChar char="•"/>
              <a:tabLst>
                <a:tab pos="112395" algn="l"/>
              </a:tabLst>
            </a:pPr>
            <a:r>
              <a:rPr lang="en-US" spc="15" dirty="0">
                <a:latin typeface="Arial" panose="020B0604020202020204" pitchFamily="34" charset="0"/>
                <a:cs typeface="Arial" panose="020B0604020202020204" pitchFamily="34" charset="0"/>
              </a:rPr>
              <a:t>What is the end-use of the item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4" indent="-120014" defTabSz="914400">
              <a:spcBef>
                <a:spcPts val="735"/>
              </a:spcBef>
              <a:buFontTx/>
              <a:buChar char="•"/>
              <a:tabLst>
                <a:tab pos="112395" algn="l"/>
              </a:tabLst>
            </a:pPr>
            <a:r>
              <a:rPr lang="en-US" spc="15" dirty="0">
                <a:latin typeface="Arial" panose="020B0604020202020204" pitchFamily="34" charset="0"/>
                <a:cs typeface="Arial" panose="020B0604020202020204" pitchFamily="34" charset="0"/>
              </a:rPr>
              <a:t>Is the end-use permissible without a license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66370" defTabSz="914400">
              <a:lnSpc>
                <a:spcPct val="103099"/>
              </a:lnSpc>
              <a:spcBef>
                <a:spcPts val="700"/>
              </a:spcBef>
              <a:tabLst>
                <a:tab pos="112395" algn="l"/>
              </a:tabLst>
            </a:pPr>
            <a:endParaRPr dirty="0">
              <a:solidFill>
                <a:srgbClr val="5567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0ABE1-E659-F2C5-DE7D-7703EE06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0671EA-C02B-6CD0-FE68-F6B5165333CC}"/>
              </a:ext>
            </a:extLst>
          </p:cNvPr>
          <p:cNvSpPr txBox="1"/>
          <p:nvPr/>
        </p:nvSpPr>
        <p:spPr>
          <a:xfrm>
            <a:off x="925830" y="1953416"/>
            <a:ext cx="5692140" cy="494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Gotham" charset="0"/>
                <a:cs typeface="Gotham" charset="0"/>
              </a:rPr>
              <a:t>If in doubt,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Gotham" charset="0"/>
              <a:cs typeface="Gotham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Gotham" charset="0"/>
                <a:cs typeface="Gotham" charset="0"/>
              </a:rPr>
              <a:t>email: GRS</a:t>
            </a:r>
            <a:r>
              <a:rPr lang="en-US" sz="3200" b="1" dirty="0">
                <a:latin typeface="Arial Black" panose="020B0A04020102020204" pitchFamily="34" charset="0"/>
                <a:ea typeface="Gotham Medium" charset="0"/>
                <a:cs typeface="Gotham Medium" charset="0"/>
              </a:rPr>
              <a:t>@ku.edu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latin typeface="Arial Black" panose="020B0A04020102020204" pitchFamily="34" charset="0"/>
              <a:ea typeface="Gotham Medium" charset="0"/>
              <a:cs typeface="Gotham Medium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 Black" panose="020B0A04020102020204" pitchFamily="34" charset="0"/>
                <a:ea typeface="Gotham Medium" charset="0"/>
                <a:cs typeface="Gotham Medium" charset="0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latin typeface="Arial Black" panose="020B0A04020102020204" pitchFamily="34" charset="0"/>
              <a:ea typeface="Gotham Medium" charset="0"/>
              <a:cs typeface="Gotham Medium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 Black" panose="020B0A04020102020204" pitchFamily="34" charset="0"/>
                <a:ea typeface="Gotham Medium" charset="0"/>
                <a:cs typeface="Gotham Medium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Gotham Medium" charset="0"/>
                <a:cs typeface="Gotham Medium" charset="0"/>
              </a:rPr>
              <a:t>all: 785-864-0821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4B90"/>
                </a:solidFill>
                <a:effectLst/>
                <a:uLnTx/>
                <a:uFillTx/>
                <a:latin typeface="Arial Black" panose="020B0A04020102020204" pitchFamily="34" charset="0"/>
                <a:ea typeface="Gotham Medium" charset="0"/>
                <a:cs typeface="Gotham Medium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F4B90"/>
              </a:solidFill>
              <a:effectLst/>
              <a:uLnTx/>
              <a:uFillTx/>
              <a:latin typeface="Arial Black" panose="020B0A04020102020204" pitchFamily="34" charset="0"/>
              <a:ea typeface="Gotham Book" charset="0"/>
              <a:cs typeface="Gotham Book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FE0430-94D7-7246-07A2-91BAADAA0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03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2639" y="3007743"/>
            <a:ext cx="3553721" cy="2108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4B90"/>
                </a:solidFill>
                <a:effectLst/>
                <a:uLnTx/>
                <a:uFillTx/>
                <a:latin typeface="Arial Black" panose="020B0A04020102020204" pitchFamily="34" charset="0"/>
                <a:ea typeface="Gotham" charset="0"/>
                <a:cs typeface="Gotham" charset="0"/>
              </a:rPr>
              <a:t>Questions?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4B90"/>
              </a:solidFill>
              <a:effectLst/>
              <a:uLnTx/>
              <a:uFillTx/>
              <a:latin typeface="Arial Black" panose="020B0A04020102020204" pitchFamily="34" charset="0"/>
              <a:ea typeface="Gotham Medium" charset="0"/>
              <a:cs typeface="Gotham Medium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4B90"/>
                </a:solidFill>
                <a:effectLst/>
                <a:uLnTx/>
                <a:uFillTx/>
                <a:latin typeface="Arial Black" panose="020B0A04020102020204" pitchFamily="34" charset="0"/>
                <a:ea typeface="Gotham Medium" charset="0"/>
                <a:cs typeface="Gotham Medium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F4B90"/>
              </a:solidFill>
              <a:effectLst/>
              <a:uLnTx/>
              <a:uFillTx/>
              <a:latin typeface="Arial Black" panose="020B0A04020102020204" pitchFamily="34" charset="0"/>
              <a:ea typeface="Gotham Book" charset="0"/>
              <a:cs typeface="Gotham Book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03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3259" y="464831"/>
            <a:ext cx="781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Why Do I Need To Know About This?</a:t>
            </a:r>
            <a:endParaRPr lang="en-US" sz="2800" b="1" i="0" dirty="0">
              <a:solidFill>
                <a:srgbClr val="FFFFFF"/>
              </a:solidFill>
              <a:effectLst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244" y="1246595"/>
            <a:ext cx="11452682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Bold" panose="020B0704020202020204" pitchFamily="34" charset="0"/>
                <a:cs typeface="Arial Bold" panose="020B0704020202020204" pitchFamily="34" charset="0"/>
              </a:rPr>
              <a:t>If your research involves …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Bold" panose="020B0704020202020204" pitchFamily="34" charset="0"/>
                <a:cs typeface="Arial Bold" panose="020B0704020202020204" pitchFamily="34" charset="0"/>
              </a:rPr>
              <a:t>items found on U.S. government controlled-item lists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Bold" panose="020B0704020202020204" pitchFamily="34" charset="0"/>
                <a:cs typeface="Arial Bold" panose="020B0704020202020204" pitchFamily="34" charset="0"/>
              </a:rPr>
              <a:t>sponsor-imposed publication restrictions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Bold" panose="020B0704020202020204" pitchFamily="34" charset="0"/>
                <a:cs typeface="Arial Bold" panose="020B0704020202020204" pitchFamily="34" charset="0"/>
              </a:rPr>
              <a:t>international material transfers (exports or imports)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Bold" panose="020B0704020202020204" pitchFamily="34" charset="0"/>
                <a:cs typeface="Arial Bold" panose="020B0704020202020204" pitchFamily="34" charset="0"/>
              </a:rPr>
              <a:t>international financial transactions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Bold" panose="020B0704020202020204" pitchFamily="34" charset="0"/>
                <a:cs typeface="Arial Bold" panose="020B0704020202020204" pitchFamily="34" charset="0"/>
              </a:rPr>
              <a:t>international travel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rPr>
              <a:t>collaboration with foreign researchers, students, companies, or any other entity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rPr>
              <a:t>something you what to commercialize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FF0000"/>
                </a:solidFill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rPr>
              <a:t>anything you deem sensitive</a:t>
            </a:r>
          </a:p>
        </p:txBody>
      </p:sp>
    </p:spTree>
    <p:extLst>
      <p:ext uri="{BB962C8B-B14F-4D97-AF65-F5344CB8AC3E}">
        <p14:creationId xmlns:p14="http://schemas.microsoft.com/office/powerpoint/2010/main" val="22288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4" y="-1418519"/>
            <a:ext cx="12825482" cy="8552030"/>
          </a:xfrm>
          <a:prstGeom prst="rect">
            <a:avLst/>
          </a:prstGeom>
        </p:spPr>
      </p:pic>
      <p:sp>
        <p:nvSpPr>
          <p:cNvPr id="6" name="Parallelogram 28"/>
          <p:cNvSpPr/>
          <p:nvPr/>
        </p:nvSpPr>
        <p:spPr>
          <a:xfrm>
            <a:off x="5514975" y="-354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4953002" y="537810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Parallelogram 28"/>
          <p:cNvSpPr/>
          <p:nvPr/>
        </p:nvSpPr>
        <p:spPr>
          <a:xfrm>
            <a:off x="2233614" y="3385123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Parallelogram 28"/>
          <p:cNvSpPr/>
          <p:nvPr/>
        </p:nvSpPr>
        <p:spPr>
          <a:xfrm>
            <a:off x="7743827" y="511152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Parallelogram 28"/>
          <p:cNvSpPr/>
          <p:nvPr/>
        </p:nvSpPr>
        <p:spPr>
          <a:xfrm>
            <a:off x="8886827" y="487137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01" y="2505047"/>
            <a:ext cx="5692626" cy="1922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08" y="1127222"/>
            <a:ext cx="160934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9032" y="521983"/>
            <a:ext cx="3901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 Hebrew" charset="-79"/>
                <a:ea typeface="Gotham" charset="0"/>
                <a:cs typeface="Gotham" charset="0"/>
              </a:rPr>
              <a:t>Who: US v Foreign Person</a:t>
            </a:r>
          </a:p>
        </p:txBody>
      </p:sp>
      <p:sp>
        <p:nvSpPr>
          <p:cNvPr id="20" name="Parallelogram 28"/>
          <p:cNvSpPr/>
          <p:nvPr/>
        </p:nvSpPr>
        <p:spPr>
          <a:xfrm>
            <a:off x="10670425" y="759257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Parallelogram 28"/>
          <p:cNvSpPr/>
          <p:nvPr/>
        </p:nvSpPr>
        <p:spPr>
          <a:xfrm>
            <a:off x="3329067" y="6275336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Parallelogram 28"/>
          <p:cNvSpPr/>
          <p:nvPr/>
        </p:nvSpPr>
        <p:spPr>
          <a:xfrm>
            <a:off x="3986988" y="-699919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359756" y="1138978"/>
            <a:ext cx="5247703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Citizen: </a:t>
            </a:r>
            <a:r>
              <a:rPr lang="en-US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natural person; Birth or Naturalization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Person: </a:t>
            </a:r>
            <a:r>
              <a:rPr lang="en-US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US Citizens, Lawful Permanent Resident (LPR) or protected individuals, or corporations/other entities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Person (OFAC): </a:t>
            </a:r>
            <a:r>
              <a:rPr lang="en-US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plus any person in the US.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Person (ITAR): </a:t>
            </a:r>
            <a:r>
              <a:rPr lang="en-US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</a:t>
            </a:r>
            <a:r>
              <a:rPr lang="en-US" i="1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US person. Includes any corporation or entity not incorporated in the US, foreign governments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National (EAR): </a:t>
            </a:r>
            <a:r>
              <a:rPr lang="en-US" dirty="0">
                <a:solidFill>
                  <a:srgbClr val="556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Foreign Person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129048" y="1870590"/>
            <a:ext cx="6915702" cy="3325346"/>
            <a:chOff x="2324100" y="1828800"/>
            <a:chExt cx="7886701" cy="3325346"/>
          </a:xfrm>
        </p:grpSpPr>
        <p:graphicFrame>
          <p:nvGraphicFramePr>
            <p:cNvPr id="43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40027851"/>
                </p:ext>
              </p:extLst>
            </p:nvPr>
          </p:nvGraphicFramePr>
          <p:xfrm>
            <a:off x="2324100" y="1828800"/>
            <a:ext cx="7886700" cy="33253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4451017" y="4457309"/>
              <a:ext cx="39226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US Citizens, Permanent Residents, Protected Persons Ok</a:t>
              </a:r>
            </a:p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Foreign Nat’l Licensing or Exception Required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45327" y="4457704"/>
              <a:ext cx="1665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Not Subject to Regs 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Open Participation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39200" y="4518863"/>
              <a:ext cx="1371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US Citizens Only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879347" y="4272474"/>
              <a:ext cx="6998" cy="76977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648629" y="4287864"/>
              <a:ext cx="6998" cy="76977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77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9032" y="521983"/>
            <a:ext cx="3901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" charset="-79"/>
                <a:ea typeface="Gotham" charset="0"/>
                <a:cs typeface="Gotham" charset="0"/>
              </a:rPr>
              <a:t>GRS Web Forms</a:t>
            </a:r>
          </a:p>
        </p:txBody>
      </p:sp>
      <p:sp>
        <p:nvSpPr>
          <p:cNvPr id="20" name="Parallelogram 28"/>
          <p:cNvSpPr/>
          <p:nvPr/>
        </p:nvSpPr>
        <p:spPr>
          <a:xfrm>
            <a:off x="10670425" y="759257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2" name="Parallelogram 28"/>
          <p:cNvSpPr/>
          <p:nvPr/>
        </p:nvSpPr>
        <p:spPr>
          <a:xfrm>
            <a:off x="3329067" y="6275336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4" name="Parallelogram 28"/>
          <p:cNvSpPr/>
          <p:nvPr/>
        </p:nvSpPr>
        <p:spPr>
          <a:xfrm>
            <a:off x="3986988" y="-699919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483" y="1222229"/>
            <a:ext cx="6437414" cy="517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567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Restricted Party Screening (RPS)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567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Export/Security Analysis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567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Intl Agreements Analysis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567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Intl travel Analysis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567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Intl Visits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567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H1B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9896" y="4864231"/>
            <a:ext cx="530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Found 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gos.ku.edu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the resources tab has multiple web forms to contact the office to get assistance</a:t>
            </a:r>
          </a:p>
        </p:txBody>
      </p:sp>
    </p:spTree>
    <p:extLst>
      <p:ext uri="{BB962C8B-B14F-4D97-AF65-F5344CB8AC3E}">
        <p14:creationId xmlns:p14="http://schemas.microsoft.com/office/powerpoint/2010/main" val="12405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9032" y="521983"/>
            <a:ext cx="3901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 Hebrew" charset="-79"/>
                <a:ea typeface="Gotham" charset="0"/>
                <a:cs typeface="Gotham" charset="0"/>
              </a:rPr>
              <a:t>What: Export Control 101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76033" y="1227699"/>
            <a:ext cx="619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774"/>
                </a:solidFill>
                <a:latin typeface="Arial Hebrew" charset="-79"/>
                <a:ea typeface="Gotham Book" charset="0"/>
                <a:cs typeface="Gotham Book" charset="0"/>
              </a:rPr>
              <a:t>Public Domain, Information, and Informational Material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7152" y="4623993"/>
            <a:ext cx="454654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774"/>
                </a:solidFill>
                <a:latin typeface="Arial Bold" panose="020B0704020202020204" pitchFamily="34" charset="0"/>
                <a:ea typeface="Gotham Medium" charset="0"/>
                <a:cs typeface="Arial Bold" panose="020B0704020202020204" pitchFamily="34" charset="0"/>
              </a:rPr>
              <a:t>Informational Material (OFAC): </a:t>
            </a:r>
            <a:r>
              <a:rPr lang="en-US" dirty="0">
                <a:solidFill>
                  <a:srgbClr val="556774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includes publications, films, posters, phonograph records, photographs, microfilms, microfiche, tapes, compact disks, CD ROMS, artworks, and news wire feeds </a:t>
            </a:r>
            <a:r>
              <a:rPr lang="en-US" dirty="0">
                <a:solidFill>
                  <a:srgbClr val="556774"/>
                </a:solidFill>
                <a:latin typeface="Arial Bold" panose="020B0704020202020204" pitchFamily="34" charset="0"/>
                <a:ea typeface="Gotham Medium" charset="0"/>
                <a:cs typeface="Arial Bold" panose="020B07040202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52270" y="1746953"/>
            <a:ext cx="389884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774"/>
                </a:solidFill>
                <a:latin typeface="Arial Bold" charset="0"/>
                <a:ea typeface="Gotham Medium" charset="0"/>
                <a:cs typeface="Gotham Medium" charset="0"/>
              </a:rPr>
              <a:t>Public domain </a:t>
            </a:r>
            <a:r>
              <a:rPr lang="en-US" dirty="0">
                <a:solidFill>
                  <a:srgbClr val="556774"/>
                </a:solidFill>
                <a:latin typeface="Arial Bold" charset="0"/>
                <a:ea typeface="Gotham Medium" charset="0"/>
                <a:cs typeface="Gotham Medium" charset="0"/>
              </a:rPr>
              <a:t>(ITAR 120.11) or Published (EAR 734.7): Information which is published and is generally accessible or available to the public</a:t>
            </a:r>
          </a:p>
        </p:txBody>
      </p:sp>
      <p:sp>
        <p:nvSpPr>
          <p:cNvPr id="21" name="Oval 20"/>
          <p:cNvSpPr/>
          <p:nvPr/>
        </p:nvSpPr>
        <p:spPr>
          <a:xfrm>
            <a:off x="632791" y="2533016"/>
            <a:ext cx="1185590" cy="1185590"/>
          </a:xfrm>
          <a:prstGeom prst="ellipse">
            <a:avLst/>
          </a:prstGeom>
          <a:solidFill>
            <a:srgbClr val="042D56"/>
          </a:solidFill>
          <a:ln>
            <a:solidFill>
              <a:srgbClr val="04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23162" y="4089738"/>
            <a:ext cx="1185590" cy="1185590"/>
          </a:xfrm>
          <a:prstGeom prst="ellipse">
            <a:avLst/>
          </a:prstGeom>
          <a:solidFill>
            <a:srgbClr val="042D56"/>
          </a:solidFill>
          <a:ln>
            <a:solidFill>
              <a:srgbClr val="042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24" y="4235927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24" y="2581223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7169" y="3316023"/>
            <a:ext cx="389884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774"/>
                </a:solidFill>
                <a:latin typeface="Arial Bold" charset="0"/>
                <a:ea typeface="Gotham Medium" charset="0"/>
                <a:cs typeface="Gotham Medium" charset="0"/>
              </a:rPr>
              <a:t>Information released in a catalog course from an academic institution is not subject to the EAR (734.3.b).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1458" y="2208399"/>
            <a:ext cx="4645741" cy="3046988"/>
          </a:xfrm>
          <a:prstGeom prst="rect">
            <a:avLst/>
          </a:prstGeom>
          <a:solidFill>
            <a:srgbClr val="929BA0"/>
          </a:solidFill>
        </p:spPr>
        <p:txBody>
          <a:bodyPr wrap="square" lIns="365760" tIns="0" rIns="182880" bIns="274320" numCol="1" spcCol="457200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  <a:ea typeface="Gotham Medium" charset="0"/>
                <a:cs typeface="Gotham Medium" charset="0"/>
              </a:rPr>
              <a:t>Does this apply to KU?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Information released in a catalog course (734.3.b).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Restrictions on further dissemination (734.7)?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OFAC Guidance: Course delivery is a service.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2" y="2807314"/>
            <a:ext cx="550901" cy="5509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2" y="4411772"/>
            <a:ext cx="560771" cy="5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9032" y="521983"/>
            <a:ext cx="3901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 Hebrew" charset="-79"/>
                <a:ea typeface="Gotham" charset="0"/>
                <a:cs typeface="Gotham" charset="0"/>
              </a:rPr>
              <a:t>Information Flow and Tripwires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57647" y="1295891"/>
            <a:ext cx="10852818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KU Analytics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Shipping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Procurement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Travel Authorizations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Financials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Project Review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International Agreements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Concur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Study Abroad Programs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Contracts / Grants / Other Agreements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Consulting Agreements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Cyber Incident Reports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H1B, J1 and Visitors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HR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CTC/MTA and EH&amp;S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900" b="1" dirty="0">
                <a:solidFill>
                  <a:srgbClr val="556774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Word of mouth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1900" dirty="0">
              <a:solidFill>
                <a:srgbClr val="556774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832916" y="2566248"/>
            <a:ext cx="1246379" cy="1232753"/>
            <a:chOff x="984847" y="2896531"/>
            <a:chExt cx="914400" cy="914400"/>
          </a:xfrm>
        </p:grpSpPr>
        <p:sp>
          <p:nvSpPr>
            <p:cNvPr id="11" name="Oval 10"/>
            <p:cNvSpPr/>
            <p:nvPr/>
          </p:nvSpPr>
          <p:spPr>
            <a:xfrm>
              <a:off x="984847" y="2896531"/>
              <a:ext cx="914400" cy="914400"/>
            </a:xfrm>
            <a:prstGeom prst="ellipse">
              <a:avLst/>
            </a:prstGeom>
            <a:solidFill>
              <a:srgbClr val="042D56"/>
            </a:solidFill>
            <a:ln>
              <a:solidFill>
                <a:srgbClr val="042D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447" y="3125131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50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8" y="464831"/>
            <a:ext cx="563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Global Risk and Security (GRS)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6265" y="1260883"/>
            <a:ext cx="11276632" cy="40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Formerly known as Global Operations &amp; Security (GOS)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Under the Office of Audit, Risk, &amp; Compliance (</a:t>
            </a:r>
            <a:r>
              <a:rPr lang="en-US" altLang="en-US" sz="3200" b="1" dirty="0" err="1">
                <a:ea typeface="MS PGothic" panose="020B0600070205080204" pitchFamily="34" charset="-128"/>
                <a:cs typeface="Arial" panose="020B0604020202020204" pitchFamily="34" charset="0"/>
              </a:rPr>
              <a:t>OARC</a:t>
            </a: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Purpose is to help manage risk as it relates to KU’s global mission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Support all KU campuses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71481C"/>
              </a:buClr>
              <a:buSzTx/>
              <a:buFontTx/>
              <a:buNone/>
              <a:defRPr/>
            </a:pP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6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5" y="464831"/>
            <a:ext cx="563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Arial Hebrew" charset="-79"/>
                <a:ea typeface="Gotham" charset="0"/>
                <a:cs typeface="Gotham" charset="0"/>
              </a:rPr>
              <a:t>Research Security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F6EB19-6129-7DB4-5899-3406446E9093}"/>
              </a:ext>
            </a:extLst>
          </p:cNvPr>
          <p:cNvGrpSpPr/>
          <p:nvPr/>
        </p:nvGrpSpPr>
        <p:grpSpPr>
          <a:xfrm>
            <a:off x="2108151" y="1295438"/>
            <a:ext cx="5359343" cy="5077325"/>
            <a:chOff x="2108151" y="1295438"/>
            <a:chExt cx="5359343" cy="5077325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2D88FAE4-0768-10D7-523A-7889CAEE5923}"/>
                </a:ext>
              </a:extLst>
            </p:cNvPr>
            <p:cNvSpPr/>
            <p:nvPr/>
          </p:nvSpPr>
          <p:spPr>
            <a:xfrm rot="5400000">
              <a:off x="2181733" y="3851834"/>
              <a:ext cx="2456577" cy="2577561"/>
            </a:xfrm>
            <a:custGeom>
              <a:avLst/>
              <a:gdLst>
                <a:gd name="connsiteX0" fmla="*/ 0 w 2812423"/>
                <a:gd name="connsiteY0" fmla="*/ 2785914 h 2785914"/>
                <a:gd name="connsiteX1" fmla="*/ 0 w 2812423"/>
                <a:gd name="connsiteY1" fmla="*/ 1138662 h 2785914"/>
                <a:gd name="connsiteX2" fmla="*/ 33182 w 2812423"/>
                <a:gd name="connsiteY2" fmla="*/ 1136983 h 2785914"/>
                <a:gd name="connsiteX3" fmla="*/ 1134701 w 2812423"/>
                <a:gd name="connsiteY3" fmla="*/ 26087 h 2785914"/>
                <a:gd name="connsiteX4" fmla="*/ 1135934 w 2812423"/>
                <a:gd name="connsiteY4" fmla="*/ 0 h 2785914"/>
                <a:gd name="connsiteX5" fmla="*/ 2812423 w 2812423"/>
                <a:gd name="connsiteY5" fmla="*/ 0 h 2785914"/>
                <a:gd name="connsiteX6" fmla="*/ 2803625 w 2812423"/>
                <a:gd name="connsiteY6" fmla="*/ 184111 h 2785914"/>
                <a:gd name="connsiteX7" fmla="*/ 204599 w 2812423"/>
                <a:gd name="connsiteY7" fmla="*/ 2775676 h 278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423" h="2785914">
                  <a:moveTo>
                    <a:pt x="0" y="2785914"/>
                  </a:moveTo>
                  <a:lnTo>
                    <a:pt x="0" y="1138662"/>
                  </a:lnTo>
                  <a:lnTo>
                    <a:pt x="33182" y="1136983"/>
                  </a:lnTo>
                  <a:cubicBezTo>
                    <a:pt x="616169" y="1077652"/>
                    <a:pt x="1079111" y="611381"/>
                    <a:pt x="1134701" y="26087"/>
                  </a:cubicBezTo>
                  <a:lnTo>
                    <a:pt x="1135934" y="0"/>
                  </a:lnTo>
                  <a:lnTo>
                    <a:pt x="2812423" y="0"/>
                  </a:lnTo>
                  <a:lnTo>
                    <a:pt x="2803625" y="184111"/>
                  </a:lnTo>
                  <a:cubicBezTo>
                    <a:pt x="2672460" y="1549519"/>
                    <a:pt x="1580154" y="2637265"/>
                    <a:pt x="204599" y="2775676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5F01A83-8F89-486B-A8F3-87CE904BB46C}"/>
                </a:ext>
              </a:extLst>
            </p:cNvPr>
            <p:cNvSpPr/>
            <p:nvPr/>
          </p:nvSpPr>
          <p:spPr>
            <a:xfrm rot="10800000">
              <a:off x="2108151" y="1295438"/>
              <a:ext cx="2615178" cy="2464897"/>
            </a:xfrm>
            <a:custGeom>
              <a:avLst/>
              <a:gdLst>
                <a:gd name="connsiteX0" fmla="*/ 0 w 2812423"/>
                <a:gd name="connsiteY0" fmla="*/ 2785914 h 2785914"/>
                <a:gd name="connsiteX1" fmla="*/ 0 w 2812423"/>
                <a:gd name="connsiteY1" fmla="*/ 1138662 h 2785914"/>
                <a:gd name="connsiteX2" fmla="*/ 33182 w 2812423"/>
                <a:gd name="connsiteY2" fmla="*/ 1136983 h 2785914"/>
                <a:gd name="connsiteX3" fmla="*/ 1134701 w 2812423"/>
                <a:gd name="connsiteY3" fmla="*/ 26087 h 2785914"/>
                <a:gd name="connsiteX4" fmla="*/ 1135934 w 2812423"/>
                <a:gd name="connsiteY4" fmla="*/ 0 h 2785914"/>
                <a:gd name="connsiteX5" fmla="*/ 2812423 w 2812423"/>
                <a:gd name="connsiteY5" fmla="*/ 0 h 2785914"/>
                <a:gd name="connsiteX6" fmla="*/ 2803625 w 2812423"/>
                <a:gd name="connsiteY6" fmla="*/ 184111 h 2785914"/>
                <a:gd name="connsiteX7" fmla="*/ 204599 w 2812423"/>
                <a:gd name="connsiteY7" fmla="*/ 2775676 h 278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423" h="2785914">
                  <a:moveTo>
                    <a:pt x="0" y="2785914"/>
                  </a:moveTo>
                  <a:lnTo>
                    <a:pt x="0" y="1138662"/>
                  </a:lnTo>
                  <a:lnTo>
                    <a:pt x="33182" y="1136983"/>
                  </a:lnTo>
                  <a:cubicBezTo>
                    <a:pt x="616169" y="1077652"/>
                    <a:pt x="1079111" y="611381"/>
                    <a:pt x="1134701" y="26087"/>
                  </a:cubicBezTo>
                  <a:lnTo>
                    <a:pt x="1135934" y="0"/>
                  </a:lnTo>
                  <a:lnTo>
                    <a:pt x="2812423" y="0"/>
                  </a:lnTo>
                  <a:lnTo>
                    <a:pt x="2803625" y="184111"/>
                  </a:lnTo>
                  <a:cubicBezTo>
                    <a:pt x="2672460" y="1549519"/>
                    <a:pt x="1580154" y="2637265"/>
                    <a:pt x="204599" y="277567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0D911D0-A5D6-BF76-D5EB-415352C27AC6}"/>
                </a:ext>
              </a:extLst>
            </p:cNvPr>
            <p:cNvSpPr/>
            <p:nvPr/>
          </p:nvSpPr>
          <p:spPr>
            <a:xfrm rot="16200000">
              <a:off x="4869385" y="1264750"/>
              <a:ext cx="2456577" cy="2577561"/>
            </a:xfrm>
            <a:custGeom>
              <a:avLst/>
              <a:gdLst>
                <a:gd name="connsiteX0" fmla="*/ 0 w 2812423"/>
                <a:gd name="connsiteY0" fmla="*/ 2785914 h 2785914"/>
                <a:gd name="connsiteX1" fmla="*/ 0 w 2812423"/>
                <a:gd name="connsiteY1" fmla="*/ 1138662 h 2785914"/>
                <a:gd name="connsiteX2" fmla="*/ 33182 w 2812423"/>
                <a:gd name="connsiteY2" fmla="*/ 1136983 h 2785914"/>
                <a:gd name="connsiteX3" fmla="*/ 1134701 w 2812423"/>
                <a:gd name="connsiteY3" fmla="*/ 26087 h 2785914"/>
                <a:gd name="connsiteX4" fmla="*/ 1135934 w 2812423"/>
                <a:gd name="connsiteY4" fmla="*/ 0 h 2785914"/>
                <a:gd name="connsiteX5" fmla="*/ 2812423 w 2812423"/>
                <a:gd name="connsiteY5" fmla="*/ 0 h 2785914"/>
                <a:gd name="connsiteX6" fmla="*/ 2803625 w 2812423"/>
                <a:gd name="connsiteY6" fmla="*/ 184111 h 2785914"/>
                <a:gd name="connsiteX7" fmla="*/ 204599 w 2812423"/>
                <a:gd name="connsiteY7" fmla="*/ 2775676 h 278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423" h="2785914">
                  <a:moveTo>
                    <a:pt x="0" y="2785914"/>
                  </a:moveTo>
                  <a:lnTo>
                    <a:pt x="0" y="1138662"/>
                  </a:lnTo>
                  <a:lnTo>
                    <a:pt x="33182" y="1136983"/>
                  </a:lnTo>
                  <a:cubicBezTo>
                    <a:pt x="616169" y="1077652"/>
                    <a:pt x="1079111" y="611381"/>
                    <a:pt x="1134701" y="26087"/>
                  </a:cubicBezTo>
                  <a:lnTo>
                    <a:pt x="1135934" y="0"/>
                  </a:lnTo>
                  <a:lnTo>
                    <a:pt x="2812423" y="0"/>
                  </a:lnTo>
                  <a:lnTo>
                    <a:pt x="2803625" y="184111"/>
                  </a:lnTo>
                  <a:cubicBezTo>
                    <a:pt x="2672460" y="1549519"/>
                    <a:pt x="1580154" y="2637265"/>
                    <a:pt x="204599" y="2775676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4D24EFE-1D3C-5857-16D7-DB5C933C855D}"/>
                </a:ext>
              </a:extLst>
            </p:cNvPr>
            <p:cNvSpPr/>
            <p:nvPr/>
          </p:nvSpPr>
          <p:spPr>
            <a:xfrm>
              <a:off x="4865406" y="3912325"/>
              <a:ext cx="2602088" cy="2460438"/>
            </a:xfrm>
            <a:custGeom>
              <a:avLst/>
              <a:gdLst>
                <a:gd name="connsiteX0" fmla="*/ 0 w 2812423"/>
                <a:gd name="connsiteY0" fmla="*/ 2785914 h 2785914"/>
                <a:gd name="connsiteX1" fmla="*/ 0 w 2812423"/>
                <a:gd name="connsiteY1" fmla="*/ 1138662 h 2785914"/>
                <a:gd name="connsiteX2" fmla="*/ 33182 w 2812423"/>
                <a:gd name="connsiteY2" fmla="*/ 1136983 h 2785914"/>
                <a:gd name="connsiteX3" fmla="*/ 1134701 w 2812423"/>
                <a:gd name="connsiteY3" fmla="*/ 26087 h 2785914"/>
                <a:gd name="connsiteX4" fmla="*/ 1135934 w 2812423"/>
                <a:gd name="connsiteY4" fmla="*/ 0 h 2785914"/>
                <a:gd name="connsiteX5" fmla="*/ 2812423 w 2812423"/>
                <a:gd name="connsiteY5" fmla="*/ 0 h 2785914"/>
                <a:gd name="connsiteX6" fmla="*/ 2803625 w 2812423"/>
                <a:gd name="connsiteY6" fmla="*/ 184111 h 2785914"/>
                <a:gd name="connsiteX7" fmla="*/ 204599 w 2812423"/>
                <a:gd name="connsiteY7" fmla="*/ 2775676 h 278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423" h="2785914">
                  <a:moveTo>
                    <a:pt x="0" y="2785914"/>
                  </a:moveTo>
                  <a:lnTo>
                    <a:pt x="0" y="1138662"/>
                  </a:lnTo>
                  <a:lnTo>
                    <a:pt x="33182" y="1136983"/>
                  </a:lnTo>
                  <a:cubicBezTo>
                    <a:pt x="616169" y="1077652"/>
                    <a:pt x="1079111" y="611381"/>
                    <a:pt x="1134701" y="26087"/>
                  </a:cubicBezTo>
                  <a:lnTo>
                    <a:pt x="1135934" y="0"/>
                  </a:lnTo>
                  <a:lnTo>
                    <a:pt x="2812423" y="0"/>
                  </a:lnTo>
                  <a:lnTo>
                    <a:pt x="2803625" y="184111"/>
                  </a:lnTo>
                  <a:cubicBezTo>
                    <a:pt x="2672460" y="1549519"/>
                    <a:pt x="1580154" y="2637265"/>
                    <a:pt x="204599" y="2775676"/>
                  </a:cubicBezTo>
                  <a:close/>
                </a:path>
              </a:pathLst>
            </a:custGeom>
            <a:solidFill>
              <a:srgbClr val="C00000">
                <a:alpha val="7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AB95506-6F94-B84A-EA68-1A947903F751}"/>
                </a:ext>
              </a:extLst>
            </p:cNvPr>
            <p:cNvSpPr/>
            <p:nvPr/>
          </p:nvSpPr>
          <p:spPr>
            <a:xfrm>
              <a:off x="3495809" y="2472710"/>
              <a:ext cx="2626168" cy="253339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378511-51EC-1AF8-D795-E58FF4A1B63D}"/>
                </a:ext>
              </a:extLst>
            </p:cNvPr>
            <p:cNvSpPr txBox="1"/>
            <p:nvPr/>
          </p:nvSpPr>
          <p:spPr>
            <a:xfrm>
              <a:off x="4204683" y="2634351"/>
              <a:ext cx="1148199" cy="230832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Analyze</a:t>
              </a:r>
            </a:p>
            <a:p>
              <a:pPr algn="ctr"/>
              <a:endParaRPr lang="en-US" sz="2400" dirty="0"/>
            </a:p>
            <a:p>
              <a:pPr algn="ctr"/>
              <a:endParaRPr lang="en-US" sz="2400" dirty="0"/>
            </a:p>
            <a:p>
              <a:pPr algn="ctr"/>
              <a:endParaRPr lang="en-US" sz="2400" dirty="0"/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/>
                <a:t>  Risk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85DDA5-C341-B72D-3D61-ACD6DCD76E6A}"/>
                </a:ext>
              </a:extLst>
            </p:cNvPr>
            <p:cNvSpPr txBox="1"/>
            <p:nvPr/>
          </p:nvSpPr>
          <p:spPr>
            <a:xfrm>
              <a:off x="2476484" y="4360527"/>
              <a:ext cx="2747524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latin typeface="Arial" panose="020B0604020202020204" pitchFamily="34" charset="0"/>
                  <a:cs typeface="Arial" panose="020B0604020202020204" pitchFamily="34" charset="0"/>
                </a:rPr>
                <a:t>Identify</a:t>
              </a:r>
            </a:p>
            <a:p>
              <a:r>
                <a:rPr lang="en-US" sz="2300" b="1" dirty="0">
                  <a:latin typeface="Arial" panose="020B0604020202020204" pitchFamily="34" charset="0"/>
                  <a:cs typeface="Arial" panose="020B0604020202020204" pitchFamily="34" charset="0"/>
                </a:rPr>
                <a:t>   Critical</a:t>
              </a:r>
            </a:p>
            <a:p>
              <a:r>
                <a:rPr lang="en-US" sz="2300" b="1" dirty="0">
                  <a:latin typeface="Arial" panose="020B0604020202020204" pitchFamily="34" charset="0"/>
                  <a:cs typeface="Arial" panose="020B0604020202020204" pitchFamily="34" charset="0"/>
                </a:rPr>
                <a:t>    Information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7062C-86D5-EF95-8218-B67FFAA49D2F}"/>
                </a:ext>
              </a:extLst>
            </p:cNvPr>
            <p:cNvSpPr txBox="1"/>
            <p:nvPr/>
          </p:nvSpPr>
          <p:spPr>
            <a:xfrm>
              <a:off x="2131035" y="1703308"/>
              <a:ext cx="1690503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	        </a:t>
              </a:r>
              <a:r>
                <a:rPr lang="en-US" sz="2300" b="1" dirty="0">
                  <a:latin typeface="Arial" panose="020B0604020202020204" pitchFamily="34" charset="0"/>
                  <a:cs typeface="Arial" panose="020B0604020202020204" pitchFamily="34" charset="0"/>
                </a:rPr>
                <a:t>Apply</a:t>
              </a:r>
            </a:p>
            <a:p>
              <a:pPr algn="r"/>
              <a:r>
                <a:rPr lang="en-US" sz="2300" b="1" dirty="0">
                  <a:latin typeface="Arial" panose="020B0604020202020204" pitchFamily="34" charset="0"/>
                  <a:cs typeface="Arial" panose="020B0604020202020204" pitchFamily="34" charset="0"/>
                </a:rPr>
                <a:t>   Security</a:t>
              </a:r>
            </a:p>
            <a:p>
              <a:pPr algn="r"/>
              <a:r>
                <a:rPr lang="en-US" sz="2300" b="1" dirty="0">
                  <a:latin typeface="Arial" panose="020B0604020202020204" pitchFamily="34" charset="0"/>
                  <a:cs typeface="Arial" panose="020B0604020202020204" pitchFamily="34" charset="0"/>
                </a:rPr>
                <a:t>Measures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BDCC96-9828-B6AF-9354-50B000B1C2CC}"/>
                </a:ext>
              </a:extLst>
            </p:cNvPr>
            <p:cNvSpPr txBox="1"/>
            <p:nvPr/>
          </p:nvSpPr>
          <p:spPr>
            <a:xfrm>
              <a:off x="5515140" y="2111271"/>
              <a:ext cx="127959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>
                  <a:latin typeface="Arial Bold" panose="020B0704020202020204" pitchFamily="34" charset="0"/>
                  <a:cs typeface="Arial Bold" panose="020B0704020202020204" pitchFamily="34" charset="0"/>
                </a:rPr>
                <a:t>Assess</a:t>
              </a:r>
            </a:p>
            <a:p>
              <a:r>
                <a:rPr lang="en-US" sz="2300" dirty="0">
                  <a:latin typeface="Arial Bold" panose="020B0704020202020204" pitchFamily="34" charset="0"/>
                  <a:cs typeface="Arial Bold" panose="020B0704020202020204" pitchFamily="34" charset="0"/>
                </a:rPr>
                <a:t>    Risk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5A0CCF-3B03-F5FB-B6C8-2EF08F1803F7}"/>
                </a:ext>
              </a:extLst>
            </p:cNvPr>
            <p:cNvSpPr txBox="1"/>
            <p:nvPr/>
          </p:nvSpPr>
          <p:spPr>
            <a:xfrm>
              <a:off x="4830184" y="4404066"/>
              <a:ext cx="2236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	  </a:t>
              </a:r>
              <a:r>
                <a:rPr lang="en-US" sz="2300" b="1" dirty="0">
                  <a:latin typeface="Arial Bold" panose="020B0704020202020204" pitchFamily="34" charset="0"/>
                  <a:cs typeface="Arial Bold" panose="020B0704020202020204" pitchFamily="34" charset="0"/>
                </a:rPr>
                <a:t>Analyze</a:t>
              </a:r>
            </a:p>
            <a:p>
              <a:pPr algn="r"/>
              <a:r>
                <a:rPr lang="en-US" sz="2300" b="1" dirty="0">
                  <a:latin typeface="Arial Bold" panose="020B0704020202020204" pitchFamily="34" charset="0"/>
                  <a:cs typeface="Arial Bold" panose="020B0704020202020204" pitchFamily="34" charset="0"/>
                </a:rPr>
                <a:t>Vulnerabilities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0A9E77-FBC0-5D5C-77D5-73BD751FB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055" y="3069131"/>
              <a:ext cx="2339453" cy="1438764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766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38" y="464831"/>
            <a:ext cx="5630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Why Does the GRS Exit?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1668" y="1246595"/>
            <a:ext cx="11395532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100" b="1" dirty="0">
                <a:latin typeface="Arial Bold" panose="020B0704020202020204" pitchFamily="34" charset="0"/>
                <a:ea typeface="MS PGothic" panose="020B0600070205080204" pitchFamily="34" charset="-128"/>
                <a:cs typeface="Arial Bold" panose="020B0704020202020204" pitchFamily="34" charset="0"/>
              </a:rPr>
              <a:t>National Security Presidential Memorandum 33 (NSPM-33)</a:t>
            </a:r>
            <a:r>
              <a:rPr lang="en-US" sz="3100" b="1" i="0" dirty="0">
                <a:solidFill>
                  <a:srgbClr val="293340"/>
                </a:solidFill>
                <a:effectLst/>
                <a:latin typeface="Arial Bold" panose="020B0704020202020204" pitchFamily="34" charset="0"/>
                <a:cs typeface="Arial Bold" panose="020B0704020202020204" pitchFamily="34" charset="0"/>
              </a:rPr>
              <a:t> (Signed 14 Jan 2021)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20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100" b="1" dirty="0">
                <a:ea typeface="MS PGothic" panose="020B0600070205080204" pitchFamily="34" charset="-128"/>
                <a:cs typeface="Arial" panose="020B0604020202020204" pitchFamily="34" charset="0"/>
              </a:rPr>
              <a:t>Organizations awarded &gt;$50 million per year in Federal research funding must have a research security program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20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100" b="1" dirty="0">
                <a:ea typeface="MS PGothic" panose="020B0600070205080204" pitchFamily="34" charset="-128"/>
                <a:cs typeface="Arial" panose="020B0604020202020204" pitchFamily="34" charset="0"/>
              </a:rPr>
              <a:t>Mandatory program elements: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Research security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Export compliance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Cyber security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Foreign travel security</a:t>
            </a:r>
          </a:p>
        </p:txBody>
      </p:sp>
    </p:spTree>
    <p:extLst>
      <p:ext uri="{BB962C8B-B14F-4D97-AF65-F5344CB8AC3E}">
        <p14:creationId xmlns:p14="http://schemas.microsoft.com/office/powerpoint/2010/main" val="30806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1843" y="446313"/>
            <a:ext cx="447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What Are We Protecting?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0245" y="1246595"/>
            <a:ext cx="8534400" cy="506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People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Facilities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Information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Research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Proprietary Information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Export Controlled Information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Controlled Unclassified Information (CUI)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Personally Identifiable Information (PII)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Financial Data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8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Reputation</a:t>
            </a:r>
            <a:endParaRPr lang="en-US" altLang="en-US" sz="1900" b="1" dirty="0">
              <a:solidFill>
                <a:srgbClr val="556774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7556" y="470555"/>
            <a:ext cx="390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Personal Risk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16040" y="1254113"/>
            <a:ext cx="10975267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Provide recommendations for risk mitigation to researchers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Export Control Analysis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Export Administration Regulations (EAR)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International Trafficking in Arms Regulations (ITAR)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Due diligence checks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Restricted Parties Screenings</a:t>
            </a:r>
          </a:p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ea typeface="MS PGothic" panose="020B0600070205080204" pitchFamily="34" charset="-128"/>
                <a:cs typeface="Arial" panose="020B0604020202020204" pitchFamily="34" charset="0"/>
              </a:rPr>
              <a:t>All-hazards approach to identify travel risks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Risk advisories (personal security and health)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Information technology restrictions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Export restrictions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a typeface="MS PGothic" panose="020B0600070205080204" pitchFamily="34" charset="-128"/>
                <a:cs typeface="Arial" panose="020B0604020202020204" pitchFamily="34" charset="0"/>
              </a:rPr>
              <a:t>License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241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1840" y="466923"/>
            <a:ext cx="7699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 Bold" panose="020B0704020202020204" pitchFamily="34" charset="0"/>
                <a:ea typeface="Gotham" charset="0"/>
                <a:cs typeface="Arial Bold" panose="020B0704020202020204" pitchFamily="34" charset="0"/>
              </a:rPr>
              <a:t>Foreign Government Technology Needs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359" y="1253981"/>
            <a:ext cx="577664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KU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Aircraft &amp; Components – Aerospace Engineering, EECS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NextGen IT – EECS (Cyber Security &amp; Artificial Intelligence)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Robotics &amp; Automated Machines –Architecture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New Materials – EECS, Physics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Electrical Generation – Physics, Mathematics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Biotechnology – Physics, KUMC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Clean Energy Vehicle –Engineering, BSRL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Bold" panose="020B0704020202020204" pitchFamily="34" charset="0"/>
                <a:cs typeface="Arial Bold" panose="020B0704020202020204" pitchFamily="34" charset="0"/>
              </a:rPr>
              <a:t>Maritime Vessels – EECS and Aerospace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5BB7B8-2D9F-4687-879F-D2DB865721AE}"/>
              </a:ext>
            </a:extLst>
          </p:cNvPr>
          <p:cNvSpPr/>
          <p:nvPr/>
        </p:nvSpPr>
        <p:spPr>
          <a:xfrm>
            <a:off x="6096000" y="1391141"/>
            <a:ext cx="5776641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Foreign Governments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Aircraft &amp; Components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Agricultural Machinery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NextGen 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Advanced Rail Equipment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Robotics &amp; Automated Machines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New Materials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Electrical Generation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Biotechnology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Clean Energy Vehicle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 Bold" panose="020B0704020202020204" pitchFamily="34" charset="0"/>
                <a:cs typeface="Arial Bold" panose="020B0704020202020204" pitchFamily="34" charset="0"/>
              </a:rPr>
              <a:t>Maritime Vessels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F0534F-EE03-4805-A39C-25C3982C4AF6}"/>
              </a:ext>
            </a:extLst>
          </p:cNvPr>
          <p:cNvCxnSpPr/>
          <p:nvPr/>
        </p:nvCxnSpPr>
        <p:spPr>
          <a:xfrm>
            <a:off x="5857875" y="1562100"/>
            <a:ext cx="0" cy="529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1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9819</TotalTime>
  <Words>2052</Words>
  <Application>Microsoft Office PowerPoint</Application>
  <PresentationFormat>Widescreen</PresentationFormat>
  <Paragraphs>499</Paragraphs>
  <Slides>34</Slides>
  <Notes>33</Notes>
  <HiddenSlides>6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8" baseType="lpstr">
      <vt:lpstr>MS PGothic</vt:lpstr>
      <vt:lpstr>Arial</vt:lpstr>
      <vt:lpstr>Arial Black</vt:lpstr>
      <vt:lpstr>Arial Bold</vt:lpstr>
      <vt:lpstr>Arial Hebrew</vt:lpstr>
      <vt:lpstr>Arial Narrow</vt:lpstr>
      <vt:lpstr>Bitter</vt:lpstr>
      <vt:lpstr>Book Antiqua</vt:lpstr>
      <vt:lpstr>Calibri</vt:lpstr>
      <vt:lpstr>Century Gothic</vt:lpstr>
      <vt:lpstr>Gotham</vt:lpstr>
      <vt:lpstr>Gotham Book</vt:lpstr>
      <vt:lpstr>Gotham Medium</vt:lpstr>
      <vt:lpstr>Trebuchet MS</vt:lpstr>
      <vt:lpstr>Verdana</vt:lpstr>
      <vt:lpstr>Wingdings</vt:lpstr>
      <vt:lpstr>Custom Design</vt:lpstr>
      <vt:lpstr>1_Custom Design</vt:lpstr>
      <vt:lpstr>2_Custom Design</vt:lpstr>
      <vt:lpstr>3_Custom Design</vt:lpstr>
      <vt:lpstr>4_Custom Design</vt:lpstr>
      <vt:lpstr>Office Theme</vt:lpstr>
      <vt:lpstr>6_Custom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Sampson, Kirk John</cp:lastModifiedBy>
  <cp:revision>338</cp:revision>
  <cp:lastPrinted>2018-08-27T20:45:40Z</cp:lastPrinted>
  <dcterms:created xsi:type="dcterms:W3CDTF">2017-01-17T16:35:06Z</dcterms:created>
  <dcterms:modified xsi:type="dcterms:W3CDTF">2024-03-22T14:52:17Z</dcterms:modified>
</cp:coreProperties>
</file>